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64" r:id="rId2"/>
    <p:sldId id="257" r:id="rId3"/>
    <p:sldId id="265" r:id="rId4"/>
    <p:sldId id="322" r:id="rId5"/>
    <p:sldId id="317" r:id="rId6"/>
    <p:sldId id="316" r:id="rId7"/>
    <p:sldId id="267" r:id="rId8"/>
    <p:sldId id="296" r:id="rId9"/>
    <p:sldId id="297" r:id="rId10"/>
    <p:sldId id="298" r:id="rId11"/>
    <p:sldId id="299" r:id="rId12"/>
    <p:sldId id="300" r:id="rId13"/>
    <p:sldId id="301" r:id="rId14"/>
    <p:sldId id="302" r:id="rId15"/>
    <p:sldId id="303" r:id="rId16"/>
    <p:sldId id="304" r:id="rId17"/>
    <p:sldId id="305" r:id="rId18"/>
    <p:sldId id="307" r:id="rId19"/>
    <p:sldId id="308" r:id="rId20"/>
    <p:sldId id="310" r:id="rId21"/>
    <p:sldId id="311" r:id="rId22"/>
    <p:sldId id="312" r:id="rId23"/>
    <p:sldId id="313" r:id="rId24"/>
    <p:sldId id="318" r:id="rId25"/>
    <p:sldId id="319" r:id="rId26"/>
    <p:sldId id="320" r:id="rId27"/>
    <p:sldId id="321" r:id="rId28"/>
    <p:sldId id="261" r:id="rId29"/>
    <p:sldId id="262" r:id="rId30"/>
  </p:sldIdLst>
  <p:sldSz cx="9144000" cy="5143500" type="screen16x9"/>
  <p:notesSz cx="6858000" cy="9144000"/>
  <p:embeddedFontLst>
    <p:embeddedFont>
      <p:font typeface="Bodoni MT Black" pitchFamily="18" charset="0"/>
      <p:bold r:id="rId32"/>
      <p:boldItalic r:id="rId33"/>
    </p:embeddedFont>
    <p:embeddedFont>
      <p:font typeface="Aharoni" pitchFamily="2" charset="-79"/>
      <p:bold r:id="rId34"/>
    </p:embeddedFont>
    <p:embeddedFont>
      <p:font typeface="EB Garamond" charset="0"/>
      <p:regular r:id="rId35"/>
      <p:bold r:id="rId36"/>
      <p:italic r:id="rId37"/>
      <p:boldItalic r:id="rId38"/>
    </p:embeddedFont>
    <p:embeddedFont>
      <p:font typeface="Public Sans" charset="0"/>
      <p:regular r:id="rId39"/>
      <p:bold r:id="rId40"/>
      <p:italic r:id="rId41"/>
      <p:boldItalic r:id="rId42"/>
    </p:embeddedFont>
    <p:embeddedFont>
      <p:font typeface="Calibri" pitchFamily="34" charset="0"/>
      <p:regular r:id="rId43"/>
      <p:bold r:id="rId44"/>
      <p:italic r:id="rId45"/>
      <p:boldItalic r:id="rId46"/>
    </p:embeddedFont>
    <p:embeddedFont>
      <p:font typeface="EB Garamond SemiBold" charset="0"/>
      <p:regular r:id="rId47"/>
      <p:bold r:id="rId48"/>
      <p:italic r:id="rId49"/>
      <p:boldItalic r:id="rId50"/>
    </p:embeddedFont>
    <p:embeddedFont>
      <p:font typeface="EB Garamond Medium"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2" d="100"/>
          <a:sy n="102" d="100"/>
        </p:scale>
        <p:origin x="-438" y="22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720854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08820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34" r:id="rId80"/>
    <p:sldLayoutId id="2147483735" r:id="rId81"/>
    <p:sldLayoutId id="2147483736" r:id="rId82"/>
    <p:sldLayoutId id="2147483739" r:id="rId83"/>
    <p:sldLayoutId id="2147483740" r:id="rId84"/>
    <p:sldLayoutId id="2147483741" r:id="rId85"/>
    <p:sldLayoutId id="2147483742" r:id="rId86"/>
    <p:sldLayoutId id="2147483743" r:id="rId87"/>
    <p:sldLayoutId id="2147483745" r:id="rId88"/>
    <p:sldLayoutId id="2147483746" r:id="rId89"/>
    <p:sldLayoutId id="2147483748" r:id="rId90"/>
    <p:sldLayoutId id="2147483749" r:id="rId91"/>
    <p:sldLayoutId id="2147483750" r:id="rId92"/>
    <p:sldLayoutId id="2147483751" r:id="rId93"/>
    <p:sldLayoutId id="2147483752"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3" r:id="rId102"/>
    <p:sldLayoutId id="2147483764" r:id="rId103"/>
    <p:sldLayoutId id="2147483765" r:id="rId10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Frontend_and_backend" TargetMode="External"/><Relationship Id="rId13" Type="http://schemas.openxmlformats.org/officeDocument/2006/relationships/hyperlink" Target="https://en.wikipedia.org/wiki/Web_browser" TargetMode="External"/><Relationship Id="rId3" Type="http://schemas.openxmlformats.org/officeDocument/2006/relationships/hyperlink" Target="https://en.wikipedia.org/wiki/Open-source_software" TargetMode="External"/><Relationship Id="rId7" Type="http://schemas.openxmlformats.org/officeDocument/2006/relationships/hyperlink" Target="https://en.wikipedia.org/wiki/MacOS" TargetMode="External"/><Relationship Id="rId12" Type="http://schemas.openxmlformats.org/officeDocument/2006/relationships/hyperlink" Target="https://en.wikipedia.org/wiki/JavaScript_Engine" TargetMode="External"/><Relationship Id="rId2" Type="http://schemas.openxmlformats.org/officeDocument/2006/relationships/hyperlink" Target="https://en.wikipedia.org/wiki/Cross-platform" TargetMode="External"/><Relationship Id="rId16"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hyperlink" Target="https://en.wikipedia.org/wiki/Unix" TargetMode="External"/><Relationship Id="rId11" Type="http://schemas.openxmlformats.org/officeDocument/2006/relationships/hyperlink" Target="https://en.wikipedia.org/wiki/V8_(JavaScript_engine)" TargetMode="External"/><Relationship Id="rId5" Type="http://schemas.openxmlformats.org/officeDocument/2006/relationships/hyperlink" Target="https://en.wikipedia.org/wiki/Linux" TargetMode="External"/><Relationship Id="rId15" Type="http://schemas.openxmlformats.org/officeDocument/2006/relationships/hyperlink" Target="https://en.wikipedia.org/wiki/Dynamic_web_page" TargetMode="External"/><Relationship Id="rId10" Type="http://schemas.openxmlformats.org/officeDocument/2006/relationships/hyperlink" Target="https://en.wikipedia.org/wiki/Runtime_system" TargetMode="External"/><Relationship Id="rId4" Type="http://schemas.openxmlformats.org/officeDocument/2006/relationships/hyperlink" Target="https://en.wikipedia.org/wiki/Microsoft_Windows" TargetMode="External"/><Relationship Id="rId9" Type="http://schemas.openxmlformats.org/officeDocument/2006/relationships/hyperlink" Target="https://en.wikipedia.org/wiki/JavaScript" TargetMode="External"/><Relationship Id="rId14" Type="http://schemas.openxmlformats.org/officeDocument/2006/relationships/hyperlink" Target="https://en.wikipedia.org/wiki/Server-side_scripting"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MongoDB_Inc." TargetMode="External"/><Relationship Id="rId3" Type="http://schemas.openxmlformats.org/officeDocument/2006/relationships/hyperlink" Target="https://en.wikipedia.org/wiki/Cross-platform" TargetMode="External"/><Relationship Id="rId7" Type="http://schemas.openxmlformats.org/officeDocument/2006/relationships/hyperlink" Target="https://en.wikipedia.org/wiki/Database_schema" TargetMode="External"/><Relationship Id="rId2" Type="http://schemas.openxmlformats.org/officeDocument/2006/relationships/hyperlink" Target="https://en.wikipedia.org/wiki/Source-available" TargetMode="External"/><Relationship Id="rId1" Type="http://schemas.openxmlformats.org/officeDocument/2006/relationships/slideLayout" Target="../slideLayouts/slideLayout8.xml"/><Relationship Id="rId6" Type="http://schemas.openxmlformats.org/officeDocument/2006/relationships/hyperlink" Target="https://en.wikipedia.org/wiki/JSON" TargetMode="External"/><Relationship Id="rId11" Type="http://schemas.openxmlformats.org/officeDocument/2006/relationships/image" Target="../media/image37.jpeg"/><Relationship Id="rId5" Type="http://schemas.openxmlformats.org/officeDocument/2006/relationships/hyperlink" Target="https://en.wikipedia.org/wiki/NoSQL" TargetMode="External"/><Relationship Id="rId10" Type="http://schemas.openxmlformats.org/officeDocument/2006/relationships/hyperlink" Target="https://en.wikipedia.org/wiki/MACH_Alliance" TargetMode="External"/><Relationship Id="rId4" Type="http://schemas.openxmlformats.org/officeDocument/2006/relationships/hyperlink" Target="https://en.wikipedia.org/wiki/Document-oriented_database" TargetMode="External"/><Relationship Id="rId9" Type="http://schemas.openxmlformats.org/officeDocument/2006/relationships/hyperlink" Target="https://en.wikipedia.org/wiki/Server_Side_Public_Licens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513CE916-26B6-1331-B85F-20F1F1D94BF4}"/>
              </a:ext>
            </a:extLst>
          </p:cNvPr>
          <p:cNvSpPr>
            <a:spLocks noGrp="1"/>
          </p:cNvSpPr>
          <p:nvPr>
            <p:ph type="body" idx="1"/>
          </p:nvPr>
        </p:nvSpPr>
        <p:spPr>
          <a:xfrm>
            <a:off x="261254" y="2077156"/>
            <a:ext cx="3384916" cy="2099733"/>
          </a:xfrm>
        </p:spPr>
        <p:txBody>
          <a:bodyPr/>
          <a:lstStyle/>
          <a:p>
            <a:r>
              <a:rPr lang="en-IN" sz="2800" spc="375" dirty="0">
                <a:solidFill>
                  <a:srgbClr val="223668"/>
                </a:solidFill>
                <a:latin typeface="Bodoni MT Black" pitchFamily="18" charset="0"/>
                <a:cs typeface="Aharoni" pitchFamily="2" charset="-79"/>
              </a:rPr>
              <a:t>M</a:t>
            </a:r>
            <a:r>
              <a:rPr lang="en-IN" sz="2800" spc="5" dirty="0">
                <a:solidFill>
                  <a:srgbClr val="223668"/>
                </a:solidFill>
                <a:latin typeface="Bodoni MT Black" pitchFamily="18" charset="0"/>
                <a:cs typeface="Aharoni" pitchFamily="2" charset="-79"/>
              </a:rPr>
              <a:t>on</a:t>
            </a:r>
            <a:r>
              <a:rPr lang="en-IN" sz="2800" spc="-25" dirty="0">
                <a:solidFill>
                  <a:srgbClr val="223668"/>
                </a:solidFill>
                <a:latin typeface="Bodoni MT Black" pitchFamily="18" charset="0"/>
                <a:cs typeface="Aharoni" pitchFamily="2" charset="-79"/>
              </a:rPr>
              <a:t>e</a:t>
            </a:r>
            <a:r>
              <a:rPr lang="en-IN" sz="2800" spc="70" dirty="0">
                <a:solidFill>
                  <a:srgbClr val="223668"/>
                </a:solidFill>
                <a:latin typeface="Bodoni MT Black" pitchFamily="18" charset="0"/>
                <a:cs typeface="Aharoni" pitchFamily="2" charset="-79"/>
              </a:rPr>
              <a:t>y</a:t>
            </a:r>
            <a:r>
              <a:rPr lang="en-IN" sz="2800" spc="-200" dirty="0">
                <a:solidFill>
                  <a:srgbClr val="223668"/>
                </a:solidFill>
                <a:latin typeface="Bodoni MT Black" pitchFamily="18" charset="0"/>
                <a:cs typeface="Aharoni" pitchFamily="2" charset="-79"/>
              </a:rPr>
              <a:t> </a:t>
            </a:r>
            <a:r>
              <a:rPr lang="en-IN" sz="2800" spc="-30" dirty="0">
                <a:solidFill>
                  <a:srgbClr val="223668"/>
                </a:solidFill>
                <a:latin typeface="Bodoni MT Black" pitchFamily="18" charset="0"/>
                <a:cs typeface="Aharoni" pitchFamily="2" charset="-79"/>
              </a:rPr>
              <a:t>T</a:t>
            </a:r>
            <a:r>
              <a:rPr lang="en-IN" sz="2800" spc="-70" dirty="0">
                <a:solidFill>
                  <a:srgbClr val="223668"/>
                </a:solidFill>
                <a:latin typeface="Bodoni MT Black" pitchFamily="18" charset="0"/>
                <a:cs typeface="Aharoni" pitchFamily="2" charset="-79"/>
              </a:rPr>
              <a:t>r</a:t>
            </a:r>
            <a:r>
              <a:rPr lang="en-IN" sz="2800" spc="35" dirty="0">
                <a:solidFill>
                  <a:srgbClr val="223668"/>
                </a:solidFill>
                <a:latin typeface="Bodoni MT Black" pitchFamily="18" charset="0"/>
                <a:cs typeface="Aharoni" pitchFamily="2" charset="-79"/>
              </a:rPr>
              <a:t>a</a:t>
            </a:r>
            <a:r>
              <a:rPr lang="en-IN" sz="2800" spc="30" dirty="0">
                <a:solidFill>
                  <a:srgbClr val="223668"/>
                </a:solidFill>
                <a:latin typeface="Bodoni MT Black" pitchFamily="18" charset="0"/>
                <a:cs typeface="Aharoni" pitchFamily="2" charset="-79"/>
              </a:rPr>
              <a:t>n</a:t>
            </a:r>
            <a:r>
              <a:rPr lang="en-IN" sz="2800" spc="155" dirty="0">
                <a:solidFill>
                  <a:srgbClr val="223668"/>
                </a:solidFill>
                <a:latin typeface="Bodoni MT Black" pitchFamily="18" charset="0"/>
                <a:cs typeface="Aharoni" pitchFamily="2" charset="-79"/>
              </a:rPr>
              <a:t>s</a:t>
            </a:r>
            <a:r>
              <a:rPr lang="en-IN" sz="2800" spc="130" dirty="0">
                <a:solidFill>
                  <a:srgbClr val="223668"/>
                </a:solidFill>
                <a:latin typeface="Bodoni MT Black" pitchFamily="18" charset="0"/>
                <a:cs typeface="Aharoni" pitchFamily="2" charset="-79"/>
              </a:rPr>
              <a:t>f</a:t>
            </a:r>
            <a:r>
              <a:rPr lang="en-IN" sz="2800" spc="-20" dirty="0">
                <a:solidFill>
                  <a:srgbClr val="223668"/>
                </a:solidFill>
                <a:latin typeface="Bodoni MT Black" pitchFamily="18" charset="0"/>
                <a:cs typeface="Aharoni" pitchFamily="2" charset="-79"/>
              </a:rPr>
              <a:t>er  </a:t>
            </a:r>
            <a:r>
              <a:rPr lang="en-IN" sz="2800" spc="35" dirty="0">
                <a:solidFill>
                  <a:srgbClr val="223668"/>
                </a:solidFill>
                <a:latin typeface="Bodoni MT Black" pitchFamily="18" charset="0"/>
                <a:cs typeface="Aharoni" pitchFamily="2" charset="-79"/>
              </a:rPr>
              <a:t>Application</a:t>
            </a:r>
            <a:endParaRPr lang="en-US" sz="2800" dirty="0">
              <a:latin typeface="Bodoni MT Black" pitchFamily="18" charset="0"/>
              <a:cs typeface="Aharoni" pitchFamily="2" charset="-79"/>
            </a:endParaRPr>
          </a:p>
          <a:p>
            <a:endParaRPr lang="en-US" dirty="0"/>
          </a:p>
          <a:p>
            <a:r>
              <a:rPr lang="en-US" dirty="0" smtClean="0"/>
              <a:t>Task </a:t>
            </a:r>
            <a:r>
              <a:rPr lang="en-US" dirty="0"/>
              <a:t>- </a:t>
            </a:r>
            <a:r>
              <a:rPr lang="en-US" dirty="0" smtClean="0"/>
              <a:t>4</a:t>
            </a:r>
            <a:endParaRPr lang="en-US" dirty="0"/>
          </a:p>
        </p:txBody>
      </p:sp>
    </p:spTree>
    <p:extLst>
      <p:ext uri="{BB962C8B-B14F-4D97-AF65-F5344CB8AC3E}">
        <p14:creationId xmlns:p14="http://schemas.microsoft.com/office/powerpoint/2010/main" val="1059583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6356" y="180621"/>
            <a:ext cx="4560711" cy="5047536"/>
          </a:xfrm>
          <a:prstGeom prst="rect">
            <a:avLst/>
          </a:prstGeom>
        </p:spPr>
        <p:txBody>
          <a:bodyPr wrap="square">
            <a:spAutoFit/>
          </a:bodyPr>
          <a:lstStyle/>
          <a:p>
            <a:r>
              <a:rPr lang="en-IN" dirty="0"/>
              <a:t> </a:t>
            </a:r>
          </a:p>
          <a:p>
            <a:r>
              <a:rPr lang="en-IN" dirty="0" smtClean="0"/>
              <a:t>&lt;</a:t>
            </a:r>
            <a:r>
              <a:rPr lang="en-IN" dirty="0" err="1"/>
              <a:t>noscript</a:t>
            </a:r>
            <a:r>
              <a:rPr lang="en-IN" dirty="0"/>
              <a:t>&gt;You need to enable JavaScript to run this app.&lt;/</a:t>
            </a:r>
            <a:r>
              <a:rPr lang="en-IN" dirty="0" err="1"/>
              <a:t>noscript</a:t>
            </a:r>
            <a:r>
              <a:rPr lang="en-IN" dirty="0"/>
              <a:t>&gt;</a:t>
            </a:r>
          </a:p>
          <a:p>
            <a:r>
              <a:rPr lang="en-IN" dirty="0"/>
              <a:t>    &lt;div id="root"&gt;&lt;/div&gt;</a:t>
            </a:r>
          </a:p>
          <a:p>
            <a:r>
              <a:rPr lang="en-IN" dirty="0"/>
              <a:t>        &lt;script</a:t>
            </a:r>
          </a:p>
          <a:p>
            <a:r>
              <a:rPr lang="en-IN" dirty="0"/>
              <a:t>      </a:t>
            </a:r>
            <a:r>
              <a:rPr lang="en-IN" dirty="0" err="1"/>
              <a:t>src</a:t>
            </a:r>
            <a:r>
              <a:rPr lang="en-IN" dirty="0"/>
              <a:t>="https://code.jquery.com/jquery-3.2.1.slim.min.js"</a:t>
            </a:r>
          </a:p>
          <a:p>
            <a:r>
              <a:rPr lang="en-IN" dirty="0"/>
              <a:t>      integrity="sha384-KJ3o2DKtIkvYIK3UENzmM7KCkRr/rE9/Qpg6aAZGJwFDMVNA/GpGFF93hXpG5KkN"</a:t>
            </a:r>
          </a:p>
          <a:p>
            <a:r>
              <a:rPr lang="en-IN" dirty="0"/>
              <a:t>      </a:t>
            </a:r>
            <a:r>
              <a:rPr lang="en-IN" dirty="0" err="1"/>
              <a:t>crossorigin</a:t>
            </a:r>
            <a:r>
              <a:rPr lang="en-IN" dirty="0"/>
              <a:t>="anonymous"</a:t>
            </a:r>
          </a:p>
          <a:p>
            <a:r>
              <a:rPr lang="en-IN" dirty="0"/>
              <a:t>    &gt;&lt;/script&gt;</a:t>
            </a:r>
          </a:p>
          <a:p>
            <a:r>
              <a:rPr lang="en-IN" dirty="0"/>
              <a:t>    &lt;</a:t>
            </a:r>
            <a:r>
              <a:rPr lang="en-IN" dirty="0" smtClean="0"/>
              <a:t>script</a:t>
            </a:r>
          </a:p>
          <a:p>
            <a:r>
              <a:rPr lang="en-IN" dirty="0" err="1"/>
              <a:t>src</a:t>
            </a:r>
            <a:r>
              <a:rPr lang="en-IN" dirty="0"/>
              <a:t>="https://cdnjs.cloudflare.com/</a:t>
            </a:r>
            <a:r>
              <a:rPr lang="en-IN" dirty="0" err="1"/>
              <a:t>ajax</a:t>
            </a:r>
            <a:r>
              <a:rPr lang="en-IN" dirty="0"/>
              <a:t>/libs/popper.js/1.12.9/</a:t>
            </a:r>
            <a:r>
              <a:rPr lang="en-IN" dirty="0" err="1"/>
              <a:t>umd</a:t>
            </a:r>
            <a:r>
              <a:rPr lang="en-IN" dirty="0"/>
              <a:t>/popper.min.js"</a:t>
            </a:r>
          </a:p>
          <a:p>
            <a:r>
              <a:rPr lang="en-IN" dirty="0"/>
              <a:t>      integrity="sha384-ApNbgh9B+Y1QKtv3Rn7W3mgPxhU9K/ScQsAP7hUibX39j7fakFPskvXusvfa0b4Q"</a:t>
            </a:r>
          </a:p>
          <a:p>
            <a:r>
              <a:rPr lang="en-IN" dirty="0"/>
              <a:t>      </a:t>
            </a:r>
            <a:r>
              <a:rPr lang="en-IN" dirty="0" err="1"/>
              <a:t>crossorigin</a:t>
            </a:r>
            <a:r>
              <a:rPr lang="en-IN" dirty="0"/>
              <a:t>="anonymous"</a:t>
            </a:r>
          </a:p>
          <a:p>
            <a:r>
              <a:rPr lang="en-IN" dirty="0"/>
              <a:t>    &gt;&lt;/script&gt;</a:t>
            </a:r>
          </a:p>
          <a:p>
            <a:r>
              <a:rPr lang="en-IN" dirty="0"/>
              <a:t>    &lt;script</a:t>
            </a:r>
          </a:p>
          <a:p>
            <a:endParaRPr lang="en-IN" dirty="0"/>
          </a:p>
          <a:p>
            <a:r>
              <a:rPr lang="en-IN" dirty="0"/>
              <a: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7066" y="349955"/>
            <a:ext cx="3826933" cy="4594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46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3467" y="586591"/>
            <a:ext cx="6214533" cy="4401205"/>
          </a:xfrm>
          <a:prstGeom prst="rect">
            <a:avLst/>
          </a:prstGeom>
        </p:spPr>
        <p:txBody>
          <a:bodyPr wrap="square">
            <a:spAutoFit/>
          </a:bodyPr>
          <a:lstStyle/>
          <a:p>
            <a:r>
              <a:rPr lang="en-IN" dirty="0" err="1" smtClean="0"/>
              <a:t>src</a:t>
            </a:r>
            <a:r>
              <a:rPr lang="en-IN" dirty="0"/>
              <a:t>="https://maxcdn.bootstrapcdn.com/bootstrap/4.0.0/</a:t>
            </a:r>
            <a:r>
              <a:rPr lang="en-IN" dirty="0" err="1"/>
              <a:t>js</a:t>
            </a:r>
            <a:r>
              <a:rPr lang="en-IN" dirty="0"/>
              <a:t>/bootstrap.min.js"</a:t>
            </a:r>
          </a:p>
          <a:p>
            <a:r>
              <a:rPr lang="en-IN" dirty="0"/>
              <a:t>      integrity="sha384-JZR6Spejh4U02d8jOt6vLEHfe/JQGiRRSQQxSfFWpi1MquVdAyjUar5+76PVCmYl"</a:t>
            </a:r>
          </a:p>
          <a:p>
            <a:r>
              <a:rPr lang="en-IN" dirty="0"/>
              <a:t>      </a:t>
            </a:r>
            <a:r>
              <a:rPr lang="en-IN" dirty="0" err="1"/>
              <a:t>crossorigin</a:t>
            </a:r>
            <a:r>
              <a:rPr lang="en-IN" dirty="0"/>
              <a:t>="anonymous"</a:t>
            </a:r>
          </a:p>
          <a:p>
            <a:r>
              <a:rPr lang="en-IN" dirty="0"/>
              <a:t>    &gt;&lt;/script&gt;</a:t>
            </a:r>
          </a:p>
          <a:p>
            <a:r>
              <a:rPr lang="en-IN" dirty="0"/>
              <a:t>  &lt;/body&gt;</a:t>
            </a:r>
          </a:p>
          <a:p>
            <a:r>
              <a:rPr lang="en-IN" dirty="0"/>
              <a:t>&lt;/html</a:t>
            </a:r>
            <a:r>
              <a:rPr lang="en-IN" dirty="0" smtClean="0"/>
              <a:t>&gt;</a:t>
            </a:r>
          </a:p>
          <a:p>
            <a:endParaRPr lang="en-US" dirty="0"/>
          </a:p>
          <a:p>
            <a:r>
              <a:rPr lang="en-IN" dirty="0"/>
              <a:t>export </a:t>
            </a:r>
            <a:r>
              <a:rPr lang="en-IN" dirty="0" err="1"/>
              <a:t>const</a:t>
            </a:r>
            <a:r>
              <a:rPr lang="en-IN" dirty="0"/>
              <a:t> </a:t>
            </a:r>
            <a:r>
              <a:rPr lang="en-IN" dirty="0" err="1"/>
              <a:t>convertionTypes</a:t>
            </a:r>
            <a:r>
              <a:rPr lang="en-IN" dirty="0"/>
              <a:t> = {</a:t>
            </a:r>
          </a:p>
          <a:p>
            <a:r>
              <a:rPr lang="en-IN" dirty="0"/>
              <a:t>  </a:t>
            </a:r>
            <a:r>
              <a:rPr lang="en-IN" dirty="0" err="1"/>
              <a:t>CADtoMXN</a:t>
            </a:r>
            <a:r>
              <a:rPr lang="en-IN" dirty="0"/>
              <a:t>: "</a:t>
            </a:r>
            <a:r>
              <a:rPr lang="en-IN" dirty="0" err="1"/>
              <a:t>CADtoMXN</a:t>
            </a:r>
            <a:r>
              <a:rPr lang="en-IN" dirty="0"/>
              <a:t>",</a:t>
            </a:r>
          </a:p>
          <a:p>
            <a:r>
              <a:rPr lang="en-IN" dirty="0"/>
              <a:t>  </a:t>
            </a:r>
            <a:r>
              <a:rPr lang="en-IN" dirty="0" err="1"/>
              <a:t>MXNtoCAD</a:t>
            </a:r>
            <a:r>
              <a:rPr lang="en-IN" dirty="0"/>
              <a:t>: "</a:t>
            </a:r>
            <a:r>
              <a:rPr lang="en-IN" dirty="0" err="1"/>
              <a:t>MXNtoCAD</a:t>
            </a:r>
            <a:r>
              <a:rPr lang="en-IN" dirty="0"/>
              <a:t>",</a:t>
            </a:r>
          </a:p>
          <a:p>
            <a:r>
              <a:rPr lang="en-IN" dirty="0"/>
              <a:t>  </a:t>
            </a:r>
            <a:r>
              <a:rPr lang="en-IN" dirty="0" err="1"/>
              <a:t>CADtoUSD</a:t>
            </a:r>
            <a:r>
              <a:rPr lang="en-IN" dirty="0"/>
              <a:t>: "</a:t>
            </a:r>
            <a:r>
              <a:rPr lang="en-IN" dirty="0" err="1"/>
              <a:t>CADtoUSD</a:t>
            </a:r>
            <a:r>
              <a:rPr lang="en-IN" dirty="0"/>
              <a:t>",</a:t>
            </a:r>
          </a:p>
          <a:p>
            <a:r>
              <a:rPr lang="en-IN" dirty="0"/>
              <a:t>  </a:t>
            </a:r>
            <a:r>
              <a:rPr lang="en-IN" dirty="0" err="1"/>
              <a:t>USDtoCAD</a:t>
            </a:r>
            <a:r>
              <a:rPr lang="en-IN" dirty="0"/>
              <a:t>: "</a:t>
            </a:r>
            <a:r>
              <a:rPr lang="en-IN" dirty="0" err="1"/>
              <a:t>USDtoCAD</a:t>
            </a:r>
            <a:r>
              <a:rPr lang="en-IN" dirty="0"/>
              <a:t>",</a:t>
            </a:r>
          </a:p>
          <a:p>
            <a:r>
              <a:rPr lang="en-IN" dirty="0"/>
              <a:t>};</a:t>
            </a:r>
          </a:p>
          <a:p>
            <a:r>
              <a:rPr lang="en-IN" dirty="0"/>
              <a:t>export </a:t>
            </a:r>
            <a:r>
              <a:rPr lang="en-IN" dirty="0" err="1"/>
              <a:t>const</a:t>
            </a:r>
            <a:r>
              <a:rPr lang="en-IN" dirty="0"/>
              <a:t> </a:t>
            </a:r>
            <a:r>
              <a:rPr lang="en-IN" dirty="0" err="1"/>
              <a:t>currencyTypes</a:t>
            </a:r>
            <a:r>
              <a:rPr lang="en-IN" dirty="0"/>
              <a:t> = {</a:t>
            </a:r>
          </a:p>
          <a:p>
            <a:r>
              <a:rPr lang="en-IN" dirty="0"/>
              <a:t>  CAD: "CAD",</a:t>
            </a:r>
          </a:p>
          <a:p>
            <a:r>
              <a:rPr lang="en-IN" dirty="0"/>
              <a:t>  MXN: "MXN",</a:t>
            </a:r>
          </a:p>
          <a:p>
            <a:r>
              <a:rPr lang="en-IN" dirty="0"/>
              <a:t>  USD: "USD",</a:t>
            </a:r>
          </a:p>
          <a:p>
            <a:r>
              <a:rPr lang="en-IN" dirty="0" smtClean="0"/>
              <a:t>};</a:t>
            </a:r>
            <a:endParaRPr lang="en-IN" dirty="0"/>
          </a:p>
        </p:txBody>
      </p:sp>
    </p:spTree>
    <p:extLst>
      <p:ext uri="{BB962C8B-B14F-4D97-AF65-F5344CB8AC3E}">
        <p14:creationId xmlns:p14="http://schemas.microsoft.com/office/powerpoint/2010/main" val="1829991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400" y="478870"/>
            <a:ext cx="4730044" cy="4185761"/>
          </a:xfrm>
          <a:prstGeom prst="rect">
            <a:avLst/>
          </a:prstGeom>
        </p:spPr>
        <p:txBody>
          <a:bodyPr wrap="square">
            <a:spAutoFit/>
          </a:bodyPr>
          <a:lstStyle/>
          <a:p>
            <a:r>
              <a:rPr lang="en-IN" dirty="0"/>
              <a:t>export function </a:t>
            </a:r>
            <a:r>
              <a:rPr lang="en-IN" dirty="0" err="1"/>
              <a:t>currencyConvert</a:t>
            </a:r>
            <a:r>
              <a:rPr lang="en-IN" dirty="0"/>
              <a:t>(type, amount) {</a:t>
            </a:r>
          </a:p>
          <a:p>
            <a:r>
              <a:rPr lang="en-IN" dirty="0"/>
              <a:t>  switch (type) {</a:t>
            </a:r>
          </a:p>
          <a:p>
            <a:r>
              <a:rPr lang="en-IN" dirty="0"/>
              <a:t>    case </a:t>
            </a:r>
            <a:r>
              <a:rPr lang="en-IN" dirty="0" err="1"/>
              <a:t>convertionTypes.CADtoMXN</a:t>
            </a:r>
            <a:r>
              <a:rPr lang="en-IN" dirty="0"/>
              <a:t>: {</a:t>
            </a:r>
          </a:p>
          <a:p>
            <a:r>
              <a:rPr lang="en-IN" dirty="0"/>
              <a:t>      return amount * 10;</a:t>
            </a:r>
          </a:p>
          <a:p>
            <a:r>
              <a:rPr lang="en-IN" dirty="0"/>
              <a:t>    }</a:t>
            </a:r>
          </a:p>
          <a:p>
            <a:r>
              <a:rPr lang="en-IN" dirty="0"/>
              <a:t>    case </a:t>
            </a:r>
            <a:r>
              <a:rPr lang="en-IN" dirty="0" err="1"/>
              <a:t>convertionTypes.MXNtoCAD</a:t>
            </a:r>
            <a:r>
              <a:rPr lang="en-IN" dirty="0"/>
              <a:t>: {</a:t>
            </a:r>
          </a:p>
          <a:p>
            <a:r>
              <a:rPr lang="en-IN" dirty="0"/>
              <a:t>      return amount / 10;</a:t>
            </a:r>
          </a:p>
          <a:p>
            <a:r>
              <a:rPr lang="en-IN" dirty="0"/>
              <a:t>    }</a:t>
            </a:r>
          </a:p>
          <a:p>
            <a:r>
              <a:rPr lang="en-IN" dirty="0"/>
              <a:t>    case </a:t>
            </a:r>
            <a:r>
              <a:rPr lang="en-IN" dirty="0" err="1"/>
              <a:t>convertionTypes.CADtoUSD</a:t>
            </a:r>
            <a:r>
              <a:rPr lang="en-IN" dirty="0"/>
              <a:t>: {</a:t>
            </a:r>
          </a:p>
          <a:p>
            <a:r>
              <a:rPr lang="en-IN" dirty="0"/>
              <a:t>      return amount * 0.5;</a:t>
            </a:r>
          </a:p>
          <a:p>
            <a:r>
              <a:rPr lang="en-IN" dirty="0"/>
              <a:t>    }</a:t>
            </a:r>
          </a:p>
          <a:p>
            <a:r>
              <a:rPr lang="en-IN" dirty="0"/>
              <a:t>    case </a:t>
            </a:r>
            <a:r>
              <a:rPr lang="en-IN" dirty="0" err="1"/>
              <a:t>convertionTypes.USDtoCAD</a:t>
            </a:r>
            <a:r>
              <a:rPr lang="en-IN" dirty="0"/>
              <a:t>: {</a:t>
            </a:r>
          </a:p>
          <a:p>
            <a:r>
              <a:rPr lang="en-IN" dirty="0"/>
              <a:t>      return amount / 0.5;</a:t>
            </a:r>
          </a:p>
          <a:p>
            <a:r>
              <a:rPr lang="en-IN" dirty="0"/>
              <a:t>    }</a:t>
            </a:r>
          </a:p>
          <a:p>
            <a:r>
              <a:rPr lang="en-IN" dirty="0"/>
              <a:t>    default: {</a:t>
            </a:r>
          </a:p>
          <a:p>
            <a:r>
              <a:rPr lang="en-IN" dirty="0"/>
              <a:t>      return amount;</a:t>
            </a:r>
          </a:p>
          <a:p>
            <a:r>
              <a:rPr lang="en-IN" dirty="0"/>
              <a:t>    }</a:t>
            </a:r>
          </a:p>
          <a:p>
            <a:r>
              <a:rPr lang="en-IN" dirty="0"/>
              <a:t>  }</a:t>
            </a:r>
          </a:p>
          <a:p>
            <a:r>
              <a:rPr lang="en-IN" dirty="0"/>
              <a:t>}</a:t>
            </a:r>
          </a:p>
        </p:txBody>
      </p:sp>
      <p:pic>
        <p:nvPicPr>
          <p:cNvPr id="2050" name="Picture 2" descr="🟢 International Money Transfer App Development: Must-Ha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85" y="1083734"/>
            <a:ext cx="3400425" cy="287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6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878" y="67956"/>
            <a:ext cx="4084389" cy="4154984"/>
          </a:xfrm>
          <a:prstGeom prst="rect">
            <a:avLst/>
          </a:prstGeom>
        </p:spPr>
        <p:txBody>
          <a:bodyPr wrap="square">
            <a:spAutoFit/>
          </a:bodyPr>
          <a:lstStyle/>
          <a:p>
            <a:r>
              <a:rPr lang="en-IN" sz="1200" dirty="0"/>
              <a:t>import {</a:t>
            </a:r>
          </a:p>
          <a:p>
            <a:r>
              <a:rPr lang="en-IN" sz="1200" dirty="0"/>
              <a:t>  Box,</a:t>
            </a:r>
          </a:p>
          <a:p>
            <a:r>
              <a:rPr lang="en-IN" sz="1200" dirty="0"/>
              <a:t>  Button,</a:t>
            </a:r>
          </a:p>
          <a:p>
            <a:r>
              <a:rPr lang="en-IN" sz="1200" dirty="0"/>
              <a:t>  Card,</a:t>
            </a:r>
          </a:p>
          <a:p>
            <a:r>
              <a:rPr lang="en-IN" sz="1200" dirty="0"/>
              <a:t>  </a:t>
            </a:r>
            <a:r>
              <a:rPr lang="en-IN" sz="1200" dirty="0" err="1"/>
              <a:t>FormControl</a:t>
            </a:r>
            <a:r>
              <a:rPr lang="en-IN" sz="1200" dirty="0"/>
              <a:t>,</a:t>
            </a:r>
          </a:p>
          <a:p>
            <a:r>
              <a:rPr lang="en-IN" sz="1200" dirty="0"/>
              <a:t>  </a:t>
            </a:r>
            <a:r>
              <a:rPr lang="en-IN" sz="1200" dirty="0" err="1"/>
              <a:t>InputLabel</a:t>
            </a:r>
            <a:r>
              <a:rPr lang="en-IN" sz="1200" dirty="0"/>
              <a:t>,</a:t>
            </a:r>
          </a:p>
          <a:p>
            <a:r>
              <a:rPr lang="en-IN" sz="1200" dirty="0"/>
              <a:t>  </a:t>
            </a:r>
            <a:r>
              <a:rPr lang="en-IN" sz="1200" dirty="0" err="1"/>
              <a:t>makeStyles</a:t>
            </a:r>
            <a:r>
              <a:rPr lang="en-IN" sz="1200" dirty="0"/>
              <a:t>,</a:t>
            </a:r>
          </a:p>
          <a:p>
            <a:r>
              <a:rPr lang="en-IN" sz="1200" dirty="0"/>
              <a:t>  </a:t>
            </a:r>
            <a:r>
              <a:rPr lang="en-IN" sz="1200" dirty="0" err="1"/>
              <a:t>MenuItem</a:t>
            </a:r>
            <a:r>
              <a:rPr lang="en-IN" sz="1200" dirty="0"/>
              <a:t>,</a:t>
            </a:r>
          </a:p>
          <a:p>
            <a:r>
              <a:rPr lang="en-IN" sz="1200" dirty="0"/>
              <a:t>  Select,</a:t>
            </a:r>
          </a:p>
          <a:p>
            <a:r>
              <a:rPr lang="en-IN" sz="1200" dirty="0"/>
              <a:t>  </a:t>
            </a:r>
            <a:r>
              <a:rPr lang="en-IN" sz="1200" dirty="0" err="1"/>
              <a:t>TextField</a:t>
            </a:r>
            <a:r>
              <a:rPr lang="en-IN" sz="1200" dirty="0"/>
              <a:t>,</a:t>
            </a:r>
          </a:p>
          <a:p>
            <a:r>
              <a:rPr lang="en-IN" sz="1200" dirty="0"/>
              <a:t>  Typography,</a:t>
            </a:r>
          </a:p>
          <a:p>
            <a:r>
              <a:rPr lang="en-IN" sz="1200" dirty="0"/>
              <a:t>} from "@material-</a:t>
            </a:r>
            <a:r>
              <a:rPr lang="en-IN" sz="1200" dirty="0" err="1"/>
              <a:t>ui</a:t>
            </a:r>
            <a:r>
              <a:rPr lang="en-IN" sz="1200" dirty="0"/>
              <a:t>/core";</a:t>
            </a:r>
          </a:p>
          <a:p>
            <a:r>
              <a:rPr lang="en-IN" sz="1200" dirty="0"/>
              <a:t>import React, { </a:t>
            </a:r>
            <a:r>
              <a:rPr lang="en-IN" sz="1200" dirty="0" err="1"/>
              <a:t>useState</a:t>
            </a:r>
            <a:r>
              <a:rPr lang="en-IN" sz="1200" dirty="0"/>
              <a:t> } from "react";</a:t>
            </a:r>
          </a:p>
          <a:p>
            <a:r>
              <a:rPr lang="en-IN" sz="1200" dirty="0"/>
              <a:t>import { </a:t>
            </a:r>
            <a:r>
              <a:rPr lang="en-IN" sz="1200" dirty="0" err="1"/>
              <a:t>onDeposit</a:t>
            </a:r>
            <a:r>
              <a:rPr lang="en-IN" sz="1200" dirty="0"/>
              <a:t> } from "./Functions";</a:t>
            </a:r>
          </a:p>
          <a:p>
            <a:r>
              <a:rPr lang="en-IN" sz="1200" dirty="0"/>
              <a:t>import { </a:t>
            </a:r>
            <a:r>
              <a:rPr lang="en-IN" sz="1200" dirty="0" err="1"/>
              <a:t>currencyTypes</a:t>
            </a:r>
            <a:r>
              <a:rPr lang="en-IN" sz="1200" dirty="0"/>
              <a:t> } from "./</a:t>
            </a:r>
            <a:r>
              <a:rPr lang="en-IN" sz="1200" dirty="0" err="1"/>
              <a:t>utils</a:t>
            </a:r>
            <a:r>
              <a:rPr lang="en-IN" sz="1200" dirty="0"/>
              <a:t>/</a:t>
            </a:r>
            <a:r>
              <a:rPr lang="en-IN" sz="1200" dirty="0" err="1"/>
              <a:t>CurrencyConversion</a:t>
            </a:r>
            <a:r>
              <a:rPr lang="en-IN" sz="1200" dirty="0"/>
              <a:t>";</a:t>
            </a:r>
          </a:p>
          <a:p>
            <a:endParaRPr lang="en-IN" sz="1200" dirty="0"/>
          </a:p>
          <a:p>
            <a:r>
              <a:rPr lang="en-IN" sz="1200" dirty="0" err="1"/>
              <a:t>const</a:t>
            </a:r>
            <a:r>
              <a:rPr lang="en-IN" sz="1200" dirty="0"/>
              <a:t> </a:t>
            </a:r>
            <a:r>
              <a:rPr lang="en-IN" sz="1200" dirty="0" err="1"/>
              <a:t>useStyles</a:t>
            </a:r>
            <a:r>
              <a:rPr lang="en-IN" sz="1200" dirty="0"/>
              <a:t> = </a:t>
            </a:r>
            <a:r>
              <a:rPr lang="en-IN" sz="1200" dirty="0" err="1"/>
              <a:t>makeStyles</a:t>
            </a:r>
            <a:r>
              <a:rPr lang="en-IN" sz="1200" dirty="0"/>
              <a:t>((theme) =&gt; ({</a:t>
            </a:r>
          </a:p>
          <a:p>
            <a:r>
              <a:rPr lang="en-IN" sz="1200" dirty="0"/>
              <a:t>  </a:t>
            </a:r>
            <a:r>
              <a:rPr lang="en-IN" sz="1200" dirty="0" err="1"/>
              <a:t>formControl</a:t>
            </a:r>
            <a:r>
              <a:rPr lang="en-IN" sz="1200" dirty="0"/>
              <a:t>: {</a:t>
            </a:r>
          </a:p>
          <a:p>
            <a:r>
              <a:rPr lang="en-IN" sz="1200" dirty="0"/>
              <a:t>    margin: </a:t>
            </a:r>
            <a:r>
              <a:rPr lang="en-IN" sz="1200" dirty="0" err="1"/>
              <a:t>theme.spacing</a:t>
            </a:r>
            <a:r>
              <a:rPr lang="en-IN" sz="1200" dirty="0"/>
              <a:t>(3),</a:t>
            </a:r>
          </a:p>
          <a:p>
            <a:r>
              <a:rPr lang="en-IN" sz="1200" dirty="0"/>
              <a:t>    </a:t>
            </a:r>
            <a:r>
              <a:rPr lang="en-IN" sz="1200" dirty="0" err="1"/>
              <a:t>minWidth</a:t>
            </a:r>
            <a:r>
              <a:rPr lang="en-IN" sz="1200" dirty="0"/>
              <a:t>: 250,</a:t>
            </a:r>
          </a:p>
          <a:p>
            <a:r>
              <a:rPr lang="en-IN" sz="1200" dirty="0"/>
              <a:t>  </a:t>
            </a:r>
            <a:r>
              <a:rPr lang="en-IN" sz="1200" dirty="0" smtClean="0"/>
              <a:t>},</a:t>
            </a:r>
            <a:endParaRPr lang="en-IN" sz="1200" dirty="0"/>
          </a:p>
        </p:txBody>
      </p:sp>
      <p:sp>
        <p:nvSpPr>
          <p:cNvPr id="3" name="Rectangle 2"/>
          <p:cNvSpPr/>
          <p:nvPr/>
        </p:nvSpPr>
        <p:spPr>
          <a:xfrm>
            <a:off x="4301067" y="47982"/>
            <a:ext cx="4752621" cy="3631763"/>
          </a:xfrm>
          <a:prstGeom prst="rect">
            <a:avLst/>
          </a:prstGeom>
        </p:spPr>
        <p:txBody>
          <a:bodyPr wrap="square">
            <a:spAutoFit/>
          </a:bodyPr>
          <a:lstStyle/>
          <a:p>
            <a:r>
              <a:rPr lang="en-IN" sz="1200" dirty="0"/>
              <a:t>export default function </a:t>
            </a:r>
            <a:r>
              <a:rPr lang="en-IN" sz="1200" dirty="0" err="1"/>
              <a:t>DepositForm</a:t>
            </a:r>
            <a:r>
              <a:rPr lang="en-IN" sz="1200" dirty="0"/>
              <a:t>(props) {</a:t>
            </a:r>
          </a:p>
          <a:p>
            <a:r>
              <a:rPr lang="en-IN" sz="1200" dirty="0"/>
              <a:t>  </a:t>
            </a:r>
            <a:r>
              <a:rPr lang="en-IN" sz="1200" dirty="0" err="1"/>
              <a:t>const</a:t>
            </a:r>
            <a:r>
              <a:rPr lang="en-IN" sz="1200" dirty="0"/>
              <a:t> classes = </a:t>
            </a:r>
            <a:r>
              <a:rPr lang="en-IN" sz="1200" dirty="0" err="1"/>
              <a:t>useStyles</a:t>
            </a:r>
            <a:r>
              <a:rPr lang="en-IN" sz="1200" dirty="0"/>
              <a:t>();</a:t>
            </a:r>
          </a:p>
          <a:p>
            <a:r>
              <a:rPr lang="en-IN" sz="1200" dirty="0"/>
              <a:t>  </a:t>
            </a:r>
            <a:r>
              <a:rPr lang="en-IN" sz="1200" dirty="0" err="1"/>
              <a:t>const</a:t>
            </a:r>
            <a:r>
              <a:rPr lang="en-IN" sz="1200" dirty="0"/>
              <a:t> [</a:t>
            </a:r>
            <a:r>
              <a:rPr lang="en-IN" sz="1200" dirty="0" err="1"/>
              <a:t>fromAccount</a:t>
            </a:r>
            <a:r>
              <a:rPr lang="en-IN" sz="1200" dirty="0"/>
              <a:t>, </a:t>
            </a:r>
            <a:r>
              <a:rPr lang="en-IN" sz="1200" dirty="0" err="1"/>
              <a:t>setfromAccount</a:t>
            </a:r>
            <a:r>
              <a:rPr lang="en-IN" sz="1200" dirty="0"/>
              <a:t>] = </a:t>
            </a:r>
            <a:r>
              <a:rPr lang="en-IN" sz="1200" dirty="0" err="1"/>
              <a:t>useState</a:t>
            </a:r>
            <a:r>
              <a:rPr lang="en-IN" sz="1200" dirty="0"/>
              <a:t>(null);</a:t>
            </a:r>
          </a:p>
          <a:p>
            <a:r>
              <a:rPr lang="en-IN" sz="1200" dirty="0"/>
              <a:t>  </a:t>
            </a:r>
            <a:r>
              <a:rPr lang="en-IN" sz="1200" dirty="0" err="1"/>
              <a:t>const</a:t>
            </a:r>
            <a:r>
              <a:rPr lang="en-IN" sz="1200" dirty="0"/>
              <a:t> [</a:t>
            </a:r>
            <a:r>
              <a:rPr lang="en-IN" sz="1200" dirty="0" err="1"/>
              <a:t>toAccount</a:t>
            </a:r>
            <a:r>
              <a:rPr lang="en-IN" sz="1200" dirty="0"/>
              <a:t>, </a:t>
            </a:r>
            <a:r>
              <a:rPr lang="en-IN" sz="1200" dirty="0" err="1"/>
              <a:t>setToAccount</a:t>
            </a:r>
            <a:r>
              <a:rPr lang="en-IN" sz="1200" dirty="0"/>
              <a:t>] = </a:t>
            </a:r>
            <a:r>
              <a:rPr lang="en-IN" sz="1200" dirty="0" err="1"/>
              <a:t>useState</a:t>
            </a:r>
            <a:r>
              <a:rPr lang="en-IN" sz="1200" dirty="0"/>
              <a:t>(null);</a:t>
            </a:r>
          </a:p>
          <a:p>
            <a:r>
              <a:rPr lang="en-IN" sz="1200" dirty="0"/>
              <a:t>  </a:t>
            </a:r>
            <a:r>
              <a:rPr lang="en-IN" sz="1200" dirty="0" err="1"/>
              <a:t>const</a:t>
            </a:r>
            <a:r>
              <a:rPr lang="en-IN" sz="1200" dirty="0"/>
              <a:t> [amount, </a:t>
            </a:r>
            <a:r>
              <a:rPr lang="en-IN" sz="1200" dirty="0" err="1"/>
              <a:t>setAmount</a:t>
            </a:r>
            <a:r>
              <a:rPr lang="en-IN" sz="1200" dirty="0"/>
              <a:t>] = </a:t>
            </a:r>
            <a:r>
              <a:rPr lang="en-IN" sz="1200" dirty="0" err="1"/>
              <a:t>useState</a:t>
            </a:r>
            <a:r>
              <a:rPr lang="en-IN" sz="1200" dirty="0"/>
              <a:t>(0);</a:t>
            </a:r>
          </a:p>
          <a:p>
            <a:r>
              <a:rPr lang="en-IN" sz="1200" dirty="0"/>
              <a:t>  </a:t>
            </a:r>
            <a:r>
              <a:rPr lang="en-IN" sz="1200" dirty="0" err="1"/>
              <a:t>const</a:t>
            </a:r>
            <a:r>
              <a:rPr lang="en-IN" sz="1200" dirty="0"/>
              <a:t> [currency, </a:t>
            </a:r>
            <a:r>
              <a:rPr lang="en-IN" sz="1200" dirty="0" err="1"/>
              <a:t>setCurrency</a:t>
            </a:r>
            <a:r>
              <a:rPr lang="en-IN" sz="1200" dirty="0"/>
              <a:t>] = </a:t>
            </a:r>
            <a:r>
              <a:rPr lang="en-IN" sz="1200" dirty="0" err="1"/>
              <a:t>useState</a:t>
            </a:r>
            <a:r>
              <a:rPr lang="en-IN" sz="1200" dirty="0"/>
              <a:t>(null);</a:t>
            </a:r>
          </a:p>
          <a:p>
            <a:endParaRPr lang="en-IN" sz="1200" dirty="0"/>
          </a:p>
          <a:p>
            <a:r>
              <a:rPr lang="en-IN" sz="1200" dirty="0"/>
              <a:t>  </a:t>
            </a:r>
          </a:p>
          <a:p>
            <a:r>
              <a:rPr lang="en-IN" sz="1200" dirty="0"/>
              <a:t>  </a:t>
            </a:r>
            <a:r>
              <a:rPr lang="en-IN" sz="1200" dirty="0" err="1"/>
              <a:t>const</a:t>
            </a:r>
            <a:r>
              <a:rPr lang="en-IN" sz="1200" dirty="0"/>
              <a:t> </a:t>
            </a:r>
            <a:r>
              <a:rPr lang="en-IN" sz="1200" dirty="0" err="1"/>
              <a:t>onDepositClick</a:t>
            </a:r>
            <a:r>
              <a:rPr lang="en-IN" sz="1200" dirty="0"/>
              <a:t> = (</a:t>
            </a:r>
            <a:r>
              <a:rPr lang="en-IN" sz="1200" dirty="0" err="1"/>
              <a:t>toAccount</a:t>
            </a:r>
            <a:r>
              <a:rPr lang="en-IN" sz="1200" dirty="0"/>
              <a:t>, amount, currency) =&gt; {</a:t>
            </a:r>
          </a:p>
          <a:p>
            <a:r>
              <a:rPr lang="en-IN" sz="1200" dirty="0"/>
              <a:t>    </a:t>
            </a:r>
            <a:r>
              <a:rPr lang="en-IN" sz="1200" dirty="0" err="1"/>
              <a:t>onDeposit</a:t>
            </a:r>
            <a:r>
              <a:rPr lang="en-IN" sz="1200" dirty="0"/>
              <a:t>(</a:t>
            </a:r>
            <a:r>
              <a:rPr lang="en-IN" sz="1200" dirty="0" err="1"/>
              <a:t>toAccount</a:t>
            </a:r>
            <a:r>
              <a:rPr lang="en-IN" sz="1200" dirty="0"/>
              <a:t>, amount, currency, </a:t>
            </a:r>
            <a:r>
              <a:rPr lang="en-IN" sz="1200" dirty="0" err="1"/>
              <a:t>props.onSuccess</a:t>
            </a:r>
            <a:r>
              <a:rPr lang="en-IN" sz="1200" dirty="0"/>
              <a:t>);</a:t>
            </a:r>
          </a:p>
          <a:p>
            <a:r>
              <a:rPr lang="en-IN" sz="1200" dirty="0"/>
              <a:t>  };</a:t>
            </a:r>
          </a:p>
          <a:p>
            <a:r>
              <a:rPr lang="en-IN" sz="1200" dirty="0" err="1"/>
              <a:t>selectEmpty</a:t>
            </a:r>
            <a:r>
              <a:rPr lang="en-IN" sz="1200" dirty="0"/>
              <a:t>: {</a:t>
            </a:r>
          </a:p>
          <a:p>
            <a:r>
              <a:rPr lang="en-IN" sz="1200" dirty="0"/>
              <a:t>    </a:t>
            </a:r>
            <a:r>
              <a:rPr lang="en-IN" sz="1200" dirty="0" err="1"/>
              <a:t>marginTop</a:t>
            </a:r>
            <a:r>
              <a:rPr lang="en-IN" sz="1200" dirty="0"/>
              <a:t>: </a:t>
            </a:r>
            <a:r>
              <a:rPr lang="en-IN" sz="1200" dirty="0" err="1"/>
              <a:t>theme.spacing</a:t>
            </a:r>
            <a:r>
              <a:rPr lang="en-IN" sz="1200" dirty="0"/>
              <a:t>(2),</a:t>
            </a:r>
          </a:p>
          <a:p>
            <a:r>
              <a:rPr lang="en-IN" sz="1200" dirty="0"/>
              <a:t>  },</a:t>
            </a:r>
          </a:p>
          <a:p>
            <a:r>
              <a:rPr lang="en-IN" sz="1200" dirty="0"/>
              <a:t>}));</a:t>
            </a:r>
          </a:p>
          <a:p>
            <a:r>
              <a:rPr lang="en-IN" sz="1200" dirty="0"/>
              <a:t>return (</a:t>
            </a:r>
          </a:p>
          <a:p>
            <a:r>
              <a:rPr lang="en-IN" sz="1200" dirty="0"/>
              <a:t>    &lt;Card elevation={3} style={{ </a:t>
            </a:r>
            <a:r>
              <a:rPr lang="en-IN" sz="1200" dirty="0" err="1"/>
              <a:t>marginTop</a:t>
            </a:r>
            <a:r>
              <a:rPr lang="en-IN" sz="1200" dirty="0"/>
              <a:t>: "10%", padding: 20 }}&gt;</a:t>
            </a:r>
          </a:p>
          <a:p>
            <a:r>
              <a:rPr lang="en-IN" sz="1200" dirty="0"/>
              <a:t>      &lt;Typography variant="h6" style={{ </a:t>
            </a:r>
            <a:r>
              <a:rPr lang="en-IN" sz="1200" dirty="0" err="1"/>
              <a:t>textAlign</a:t>
            </a:r>
            <a:r>
              <a:rPr lang="en-IN" sz="1200" dirty="0"/>
              <a:t>: "</a:t>
            </a:r>
            <a:r>
              <a:rPr lang="en-IN" sz="1200" dirty="0" err="1"/>
              <a:t>center</a:t>
            </a:r>
            <a:r>
              <a:rPr lang="en-IN" sz="1200" dirty="0"/>
              <a:t>" }}&gt;</a:t>
            </a:r>
          </a:p>
          <a:p>
            <a:endParaRPr lang="en-IN" dirty="0"/>
          </a:p>
        </p:txBody>
      </p:sp>
    </p:spTree>
    <p:extLst>
      <p:ext uri="{BB962C8B-B14F-4D97-AF65-F5344CB8AC3E}">
        <p14:creationId xmlns:p14="http://schemas.microsoft.com/office/powerpoint/2010/main" val="1099709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1556" y="124178"/>
            <a:ext cx="5170311" cy="523220"/>
          </a:xfrm>
          <a:prstGeom prst="rect">
            <a:avLst/>
          </a:prstGeom>
        </p:spPr>
        <p:txBody>
          <a:bodyPr wrap="square">
            <a:spAutoFit/>
          </a:bodyPr>
          <a:lstStyle/>
          <a:p>
            <a:endParaRPr lang="en-IN" dirty="0"/>
          </a:p>
          <a:p>
            <a:endParaRPr lang="en-IN" dirty="0"/>
          </a:p>
        </p:txBody>
      </p:sp>
      <p:sp>
        <p:nvSpPr>
          <p:cNvPr id="3" name="Rectangle 2"/>
          <p:cNvSpPr/>
          <p:nvPr/>
        </p:nvSpPr>
        <p:spPr>
          <a:xfrm>
            <a:off x="327378" y="385788"/>
            <a:ext cx="4048680" cy="4339650"/>
          </a:xfrm>
          <a:prstGeom prst="rect">
            <a:avLst/>
          </a:prstGeom>
        </p:spPr>
        <p:txBody>
          <a:bodyPr wrap="square">
            <a:spAutoFit/>
          </a:bodyPr>
          <a:lstStyle/>
          <a:p>
            <a:r>
              <a:rPr lang="en-IN" sz="1200" dirty="0"/>
              <a:t>Deposit Form</a:t>
            </a:r>
          </a:p>
          <a:p>
            <a:r>
              <a:rPr lang="en-IN" sz="1200" dirty="0"/>
              <a:t>      &lt;/Typography&gt;</a:t>
            </a:r>
          </a:p>
          <a:p>
            <a:r>
              <a:rPr lang="en-IN" sz="1200" dirty="0"/>
              <a:t>      &lt;Box</a:t>
            </a:r>
          </a:p>
          <a:p>
            <a:r>
              <a:rPr lang="en-IN" sz="1200" dirty="0"/>
              <a:t>        component="div"</a:t>
            </a:r>
          </a:p>
          <a:p>
            <a:r>
              <a:rPr lang="en-IN" sz="1200" dirty="0"/>
              <a:t>        display="inline"</a:t>
            </a:r>
          </a:p>
          <a:p>
            <a:r>
              <a:rPr lang="en-IN" sz="1200" dirty="0"/>
              <a:t>        </a:t>
            </a:r>
            <a:r>
              <a:rPr lang="en-IN" sz="1200" dirty="0" err="1"/>
              <a:t>justifyContent</a:t>
            </a:r>
            <a:r>
              <a:rPr lang="en-IN" sz="1200" dirty="0"/>
              <a:t>="</a:t>
            </a:r>
            <a:r>
              <a:rPr lang="en-IN" sz="1200" dirty="0" err="1"/>
              <a:t>center</a:t>
            </a:r>
            <a:r>
              <a:rPr lang="en-IN" sz="1200" dirty="0"/>
              <a:t>"</a:t>
            </a:r>
          </a:p>
          <a:p>
            <a:r>
              <a:rPr lang="en-IN" sz="1200" dirty="0"/>
              <a:t>        width="100%"</a:t>
            </a:r>
          </a:p>
          <a:p>
            <a:r>
              <a:rPr lang="en-IN" sz="1200" dirty="0"/>
              <a:t>      &gt;</a:t>
            </a:r>
          </a:p>
          <a:p>
            <a:r>
              <a:rPr lang="en-IN" sz="1200" dirty="0"/>
              <a:t>&lt;</a:t>
            </a:r>
            <a:r>
              <a:rPr lang="en-IN" sz="1200" dirty="0" err="1"/>
              <a:t>FormControl</a:t>
            </a:r>
            <a:r>
              <a:rPr lang="en-IN" sz="1200" dirty="0"/>
              <a:t> </a:t>
            </a:r>
            <a:r>
              <a:rPr lang="en-IN" sz="1200" dirty="0" err="1"/>
              <a:t>className</a:t>
            </a:r>
            <a:r>
              <a:rPr lang="en-IN" sz="1200" dirty="0"/>
              <a:t>={</a:t>
            </a:r>
            <a:r>
              <a:rPr lang="en-IN" sz="1200" dirty="0" err="1"/>
              <a:t>classes.formControl</a:t>
            </a:r>
            <a:r>
              <a:rPr lang="en-IN" sz="1200" dirty="0"/>
              <a:t>}&gt;</a:t>
            </a:r>
          </a:p>
          <a:p>
            <a:r>
              <a:rPr lang="en-IN" sz="1200" dirty="0"/>
              <a:t>          &lt;</a:t>
            </a:r>
            <a:r>
              <a:rPr lang="en-IN" sz="1200" dirty="0" err="1"/>
              <a:t>InputLabel</a:t>
            </a:r>
            <a:r>
              <a:rPr lang="en-IN" sz="1200" dirty="0"/>
              <a:t> id="demo-simple-select-label"&gt;To </a:t>
            </a:r>
            <a:r>
              <a:rPr lang="en-IN" sz="1200" dirty="0" err="1"/>
              <a:t>Acc</a:t>
            </a:r>
            <a:r>
              <a:rPr lang="en-IN" sz="1200" dirty="0"/>
              <a:t>&lt;/</a:t>
            </a:r>
            <a:r>
              <a:rPr lang="en-IN" sz="1200" dirty="0" err="1"/>
              <a:t>InputLabel</a:t>
            </a:r>
            <a:r>
              <a:rPr lang="en-IN" sz="1200" dirty="0"/>
              <a:t>&gt;</a:t>
            </a:r>
          </a:p>
          <a:p>
            <a:r>
              <a:rPr lang="en-IN" sz="1200" dirty="0"/>
              <a:t>          &lt;Select</a:t>
            </a:r>
          </a:p>
          <a:p>
            <a:r>
              <a:rPr lang="en-IN" sz="1200" dirty="0"/>
              <a:t>            </a:t>
            </a:r>
            <a:r>
              <a:rPr lang="en-IN" sz="1200" dirty="0" err="1"/>
              <a:t>labelId</a:t>
            </a:r>
            <a:r>
              <a:rPr lang="en-IN" sz="1200" dirty="0"/>
              <a:t>="demo-simple-select-label"</a:t>
            </a:r>
          </a:p>
          <a:p>
            <a:r>
              <a:rPr lang="en-IN" sz="1200" dirty="0"/>
              <a:t>            id="demo-simple-select"</a:t>
            </a:r>
          </a:p>
          <a:p>
            <a:r>
              <a:rPr lang="en-IN" sz="1200" dirty="0"/>
              <a:t>            value={</a:t>
            </a:r>
            <a:r>
              <a:rPr lang="en-IN" sz="1200" dirty="0" err="1"/>
              <a:t>toAccount</a:t>
            </a:r>
            <a:r>
              <a:rPr lang="en-IN" sz="1200" dirty="0"/>
              <a:t>}</a:t>
            </a:r>
          </a:p>
          <a:p>
            <a:r>
              <a:rPr lang="en-IN" sz="1200" dirty="0"/>
              <a:t>            </a:t>
            </a:r>
            <a:r>
              <a:rPr lang="en-IN" sz="1200" dirty="0" err="1"/>
              <a:t>onChange</a:t>
            </a:r>
            <a:r>
              <a:rPr lang="en-IN" sz="1200" dirty="0"/>
              <a:t>={(event) =&gt; </a:t>
            </a:r>
            <a:r>
              <a:rPr lang="en-IN" sz="1200" dirty="0" err="1"/>
              <a:t>setToAccount</a:t>
            </a:r>
            <a:r>
              <a:rPr lang="en-IN" sz="1200" dirty="0"/>
              <a:t>(</a:t>
            </a:r>
            <a:r>
              <a:rPr lang="en-IN" sz="1200" dirty="0" err="1"/>
              <a:t>event.target.value</a:t>
            </a:r>
            <a:r>
              <a:rPr lang="en-IN" sz="1200" dirty="0"/>
              <a:t>)}</a:t>
            </a:r>
          </a:p>
          <a:p>
            <a:r>
              <a:rPr lang="en-IN" sz="1200" dirty="0"/>
              <a:t>          &gt;</a:t>
            </a:r>
          </a:p>
          <a:p>
            <a:r>
              <a:rPr lang="en-IN" sz="1200" dirty="0"/>
              <a:t>            {</a:t>
            </a:r>
            <a:r>
              <a:rPr lang="en-IN" sz="1200" dirty="0" err="1"/>
              <a:t>props.userAcounts.map</a:t>
            </a:r>
            <a:r>
              <a:rPr lang="en-IN" sz="1200" dirty="0"/>
              <a:t>((row, index) =&gt; (</a:t>
            </a:r>
          </a:p>
          <a:p>
            <a:r>
              <a:rPr lang="en-IN" sz="1200" dirty="0"/>
              <a:t>              &lt;</a:t>
            </a:r>
            <a:r>
              <a:rPr lang="en-IN" sz="1200" dirty="0" err="1"/>
              <a:t>MenuItem</a:t>
            </a:r>
            <a:r>
              <a:rPr lang="en-IN" sz="1200" dirty="0"/>
              <a:t> value={</a:t>
            </a:r>
            <a:r>
              <a:rPr lang="en-IN" sz="1200" dirty="0" err="1"/>
              <a:t>row.account_number</a:t>
            </a:r>
            <a:r>
              <a:rPr lang="en-IN" sz="1200" dirty="0"/>
              <a:t>}&gt;</a:t>
            </a:r>
          </a:p>
          <a:p>
            <a:r>
              <a:rPr lang="en-IN" sz="1200" dirty="0"/>
              <a:t>                {</a:t>
            </a:r>
            <a:r>
              <a:rPr lang="en-IN" sz="1200" dirty="0" err="1"/>
              <a:t>row.account_number</a:t>
            </a:r>
            <a:r>
              <a:rPr lang="en-IN" sz="1200" dirty="0"/>
              <a:t>}</a:t>
            </a:r>
          </a:p>
          <a:p>
            <a:r>
              <a:rPr lang="en-IN" sz="1200" dirty="0"/>
              <a:t>              &lt;/</a:t>
            </a:r>
            <a:r>
              <a:rPr lang="en-IN" sz="1200" dirty="0" err="1"/>
              <a:t>MenuItem</a:t>
            </a:r>
            <a:r>
              <a:rPr lang="en-IN" sz="1200" dirty="0"/>
              <a:t>&gt;</a:t>
            </a:r>
          </a:p>
          <a:p>
            <a:r>
              <a:rPr lang="en-IN" sz="1200" dirty="0"/>
              <a:t>            ))}</a:t>
            </a:r>
          </a:p>
        </p:txBody>
      </p:sp>
      <p:sp>
        <p:nvSpPr>
          <p:cNvPr id="4" name="Rectangle 3"/>
          <p:cNvSpPr/>
          <p:nvPr/>
        </p:nvSpPr>
        <p:spPr>
          <a:xfrm>
            <a:off x="4526844" y="385788"/>
            <a:ext cx="4215939" cy="4339650"/>
          </a:xfrm>
          <a:prstGeom prst="rect">
            <a:avLst/>
          </a:prstGeom>
        </p:spPr>
        <p:txBody>
          <a:bodyPr wrap="square">
            <a:spAutoFit/>
          </a:bodyPr>
          <a:lstStyle/>
          <a:p>
            <a:r>
              <a:rPr lang="en-IN" sz="1200" dirty="0"/>
              <a:t>&lt;/Select&gt;</a:t>
            </a:r>
          </a:p>
          <a:p>
            <a:r>
              <a:rPr lang="en-IN" sz="1200" dirty="0"/>
              <a:t>        &lt;/</a:t>
            </a:r>
            <a:r>
              <a:rPr lang="en-IN" sz="1200" dirty="0" err="1"/>
              <a:t>FormControl</a:t>
            </a:r>
            <a:r>
              <a:rPr lang="en-IN" sz="1200" dirty="0"/>
              <a:t>&gt;</a:t>
            </a:r>
          </a:p>
          <a:p>
            <a:r>
              <a:rPr lang="en-IN" sz="1200" dirty="0"/>
              <a:t>        &lt;</a:t>
            </a:r>
            <a:r>
              <a:rPr lang="en-IN" sz="1200" dirty="0" err="1"/>
              <a:t>FormControl</a:t>
            </a:r>
            <a:r>
              <a:rPr lang="en-IN" sz="1200" dirty="0"/>
              <a:t> </a:t>
            </a:r>
            <a:r>
              <a:rPr lang="en-IN" sz="1200" dirty="0" err="1"/>
              <a:t>className</a:t>
            </a:r>
            <a:r>
              <a:rPr lang="en-IN" sz="1200" dirty="0"/>
              <a:t>={</a:t>
            </a:r>
            <a:r>
              <a:rPr lang="en-IN" sz="1200" dirty="0" err="1"/>
              <a:t>classes.formControl</a:t>
            </a:r>
            <a:r>
              <a:rPr lang="en-IN" sz="1200" dirty="0"/>
              <a:t>}&gt;</a:t>
            </a:r>
          </a:p>
          <a:p>
            <a:r>
              <a:rPr lang="en-IN" sz="1200" dirty="0"/>
              <a:t>          &lt;</a:t>
            </a:r>
            <a:r>
              <a:rPr lang="en-IN" sz="1200" dirty="0" err="1"/>
              <a:t>InputLabel</a:t>
            </a:r>
            <a:r>
              <a:rPr lang="en-IN" sz="1200" dirty="0"/>
              <a:t> id="demo-simple-select-label"&gt;Currency&lt;/</a:t>
            </a:r>
            <a:r>
              <a:rPr lang="en-IN" sz="1200" dirty="0" err="1"/>
              <a:t>InputLabel</a:t>
            </a:r>
            <a:r>
              <a:rPr lang="en-IN" sz="1200" dirty="0"/>
              <a:t>&gt;</a:t>
            </a:r>
          </a:p>
          <a:p>
            <a:r>
              <a:rPr lang="en-IN" sz="1200" dirty="0"/>
              <a:t>          &lt;Select</a:t>
            </a:r>
          </a:p>
          <a:p>
            <a:r>
              <a:rPr lang="en-IN" sz="1200" dirty="0"/>
              <a:t>            </a:t>
            </a:r>
            <a:r>
              <a:rPr lang="en-IN" sz="1200" dirty="0" err="1"/>
              <a:t>labelId</a:t>
            </a:r>
            <a:r>
              <a:rPr lang="en-IN" sz="1200" dirty="0"/>
              <a:t>="demo-simple-select-label"</a:t>
            </a:r>
          </a:p>
          <a:p>
            <a:r>
              <a:rPr lang="en-IN" sz="1200" dirty="0"/>
              <a:t>            id="demo-simple-select"</a:t>
            </a:r>
          </a:p>
          <a:p>
            <a:r>
              <a:rPr lang="en-IN" sz="1200" dirty="0"/>
              <a:t>            value={currency}</a:t>
            </a:r>
          </a:p>
          <a:p>
            <a:r>
              <a:rPr lang="en-IN" sz="1200" dirty="0"/>
              <a:t>            </a:t>
            </a:r>
            <a:r>
              <a:rPr lang="en-IN" sz="1200" dirty="0" err="1"/>
              <a:t>onChange</a:t>
            </a:r>
            <a:r>
              <a:rPr lang="en-IN" sz="1200" dirty="0"/>
              <a:t>={(event) =&gt; </a:t>
            </a:r>
            <a:r>
              <a:rPr lang="en-IN" sz="1200" dirty="0" err="1"/>
              <a:t>setCurrency</a:t>
            </a:r>
            <a:r>
              <a:rPr lang="en-IN" sz="1200" dirty="0"/>
              <a:t>(</a:t>
            </a:r>
            <a:r>
              <a:rPr lang="en-IN" sz="1200" dirty="0" err="1"/>
              <a:t>event.target.value</a:t>
            </a:r>
            <a:r>
              <a:rPr lang="en-IN" sz="1200" dirty="0"/>
              <a:t>)}</a:t>
            </a:r>
          </a:p>
          <a:p>
            <a:r>
              <a:rPr lang="en-IN" sz="1200" dirty="0"/>
              <a:t>          &gt;</a:t>
            </a:r>
          </a:p>
          <a:p>
            <a:r>
              <a:rPr lang="en-IN" sz="1200" dirty="0"/>
              <a:t>            &lt;</a:t>
            </a:r>
            <a:r>
              <a:rPr lang="en-IN" sz="1200" dirty="0" err="1"/>
              <a:t>MenuItem</a:t>
            </a:r>
            <a:r>
              <a:rPr lang="en-IN" sz="1200" dirty="0"/>
              <a:t> value={</a:t>
            </a:r>
            <a:r>
              <a:rPr lang="en-IN" sz="1200" dirty="0" err="1"/>
              <a:t>currencyTypes.CAD</a:t>
            </a:r>
            <a:r>
              <a:rPr lang="en-IN" sz="1200" dirty="0"/>
              <a:t>}&gt;{</a:t>
            </a:r>
            <a:r>
              <a:rPr lang="en-IN" sz="1200" dirty="0" err="1"/>
              <a:t>currencyTypes.CAD</a:t>
            </a:r>
            <a:r>
              <a:rPr lang="en-IN" sz="1200" dirty="0"/>
              <a:t>}&lt;/</a:t>
            </a:r>
            <a:r>
              <a:rPr lang="en-IN" sz="1200" dirty="0" err="1"/>
              <a:t>MenuItem</a:t>
            </a:r>
            <a:r>
              <a:rPr lang="en-IN" sz="1200" dirty="0"/>
              <a:t>&gt;</a:t>
            </a:r>
          </a:p>
          <a:p>
            <a:r>
              <a:rPr lang="en-IN" sz="1200" dirty="0"/>
              <a:t>            &lt;</a:t>
            </a:r>
            <a:r>
              <a:rPr lang="en-IN" sz="1200" dirty="0" err="1"/>
              <a:t>MenuItem</a:t>
            </a:r>
            <a:r>
              <a:rPr lang="en-IN" sz="1200" dirty="0"/>
              <a:t> value={</a:t>
            </a:r>
            <a:r>
              <a:rPr lang="en-IN" sz="1200" dirty="0" err="1"/>
              <a:t>currencyTypes.USD</a:t>
            </a:r>
            <a:r>
              <a:rPr lang="en-IN" sz="1200" dirty="0"/>
              <a:t>}&gt;{</a:t>
            </a:r>
            <a:r>
              <a:rPr lang="en-IN" sz="1200" dirty="0" err="1"/>
              <a:t>currencyTypes.USD</a:t>
            </a:r>
            <a:r>
              <a:rPr lang="en-IN" sz="1200" dirty="0"/>
              <a:t>}&lt;/</a:t>
            </a:r>
            <a:r>
              <a:rPr lang="en-IN" sz="1200" dirty="0" err="1"/>
              <a:t>MenuItem</a:t>
            </a:r>
            <a:r>
              <a:rPr lang="en-IN" sz="1200" dirty="0"/>
              <a:t>&gt;</a:t>
            </a:r>
          </a:p>
          <a:p>
            <a:r>
              <a:rPr lang="en-IN" sz="1200" dirty="0"/>
              <a:t>            &lt;</a:t>
            </a:r>
            <a:r>
              <a:rPr lang="en-IN" sz="1200" dirty="0" err="1"/>
              <a:t>MenuItem</a:t>
            </a:r>
            <a:r>
              <a:rPr lang="en-IN" sz="1200" dirty="0"/>
              <a:t> value={</a:t>
            </a:r>
            <a:r>
              <a:rPr lang="en-IN" sz="1200" dirty="0" err="1"/>
              <a:t>currencyTypes.MXN</a:t>
            </a:r>
            <a:r>
              <a:rPr lang="en-IN" sz="1200" dirty="0"/>
              <a:t>}&gt;{</a:t>
            </a:r>
            <a:r>
              <a:rPr lang="en-IN" sz="1200" dirty="0" err="1"/>
              <a:t>currencyTypes.MXN</a:t>
            </a:r>
            <a:r>
              <a:rPr lang="en-IN" sz="1200" dirty="0"/>
              <a:t>}&lt;/</a:t>
            </a:r>
            <a:r>
              <a:rPr lang="en-IN" sz="1200" dirty="0" err="1"/>
              <a:t>MenuItem</a:t>
            </a:r>
            <a:r>
              <a:rPr lang="en-IN" sz="1200" dirty="0"/>
              <a:t>&gt;</a:t>
            </a:r>
          </a:p>
          <a:p>
            <a:r>
              <a:rPr lang="en-IN" sz="1200" dirty="0"/>
              <a:t>          &lt;/Select&gt;</a:t>
            </a:r>
          </a:p>
          <a:p>
            <a:r>
              <a:rPr lang="en-IN" sz="1200" dirty="0"/>
              <a:t>        &lt;/</a:t>
            </a:r>
            <a:r>
              <a:rPr lang="en-IN" sz="1200" dirty="0" err="1"/>
              <a:t>FormControl</a:t>
            </a:r>
            <a:r>
              <a:rPr lang="en-IN" sz="1200" dirty="0"/>
              <a:t>&gt;</a:t>
            </a:r>
          </a:p>
        </p:txBody>
      </p:sp>
    </p:spTree>
    <p:extLst>
      <p:ext uri="{BB962C8B-B14F-4D97-AF65-F5344CB8AC3E}">
        <p14:creationId xmlns:p14="http://schemas.microsoft.com/office/powerpoint/2010/main" val="2364888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2094697"/>
            <a:ext cx="4572000" cy="307777"/>
          </a:xfrm>
          <a:prstGeom prst="rect">
            <a:avLst/>
          </a:prstGeom>
        </p:spPr>
        <p:txBody>
          <a:bodyPr>
            <a:spAutoFit/>
          </a:bodyPr>
          <a:lstStyle/>
          <a:p>
            <a:r>
              <a:rPr lang="en-IN" dirty="0"/>
              <a:t> </a:t>
            </a:r>
          </a:p>
        </p:txBody>
      </p:sp>
      <p:sp>
        <p:nvSpPr>
          <p:cNvPr id="4" name="Rectangle 3"/>
          <p:cNvSpPr/>
          <p:nvPr/>
        </p:nvSpPr>
        <p:spPr>
          <a:xfrm>
            <a:off x="440267" y="47982"/>
            <a:ext cx="5057422" cy="5047536"/>
          </a:xfrm>
          <a:prstGeom prst="rect">
            <a:avLst/>
          </a:prstGeom>
        </p:spPr>
        <p:txBody>
          <a:bodyPr wrap="square">
            <a:spAutoFit/>
          </a:bodyPr>
          <a:lstStyle/>
          <a:p>
            <a:r>
              <a:rPr lang="en-IN" dirty="0"/>
              <a:t>&lt;</a:t>
            </a:r>
            <a:r>
              <a:rPr lang="en-IN" dirty="0" err="1"/>
              <a:t>FormControl</a:t>
            </a:r>
            <a:r>
              <a:rPr lang="en-IN" dirty="0"/>
              <a:t> </a:t>
            </a:r>
            <a:r>
              <a:rPr lang="en-IN" dirty="0" err="1"/>
              <a:t>className</a:t>
            </a:r>
            <a:r>
              <a:rPr lang="en-IN" dirty="0"/>
              <a:t>={</a:t>
            </a:r>
            <a:r>
              <a:rPr lang="en-IN" dirty="0" err="1"/>
              <a:t>classes.formControl</a:t>
            </a:r>
            <a:r>
              <a:rPr lang="en-IN" dirty="0"/>
              <a:t>}&gt;</a:t>
            </a:r>
          </a:p>
          <a:p>
            <a:r>
              <a:rPr lang="en-IN" dirty="0"/>
              <a:t>          &lt;</a:t>
            </a:r>
            <a:r>
              <a:rPr lang="en-IN" dirty="0" err="1"/>
              <a:t>TextField</a:t>
            </a:r>
            <a:endParaRPr lang="en-IN" dirty="0"/>
          </a:p>
          <a:p>
            <a:r>
              <a:rPr lang="en-IN" dirty="0"/>
              <a:t>            id="outlined-basic"</a:t>
            </a:r>
          </a:p>
          <a:p>
            <a:r>
              <a:rPr lang="en-IN" dirty="0"/>
              <a:t>            label="Enter the Amount"</a:t>
            </a:r>
          </a:p>
          <a:p>
            <a:r>
              <a:rPr lang="en-IN" dirty="0"/>
              <a:t>            variant="outlined"</a:t>
            </a:r>
          </a:p>
          <a:p>
            <a:r>
              <a:rPr lang="en-IN" dirty="0"/>
              <a:t>            value={amount}</a:t>
            </a:r>
          </a:p>
          <a:p>
            <a:r>
              <a:rPr lang="en-IN" dirty="0"/>
              <a:t>            </a:t>
            </a:r>
            <a:r>
              <a:rPr lang="en-IN" dirty="0" err="1"/>
              <a:t>onChange</a:t>
            </a:r>
            <a:r>
              <a:rPr lang="en-IN" dirty="0"/>
              <a:t>={(e) =&gt; </a:t>
            </a:r>
            <a:r>
              <a:rPr lang="en-IN" dirty="0" err="1"/>
              <a:t>setAmount</a:t>
            </a:r>
            <a:r>
              <a:rPr lang="en-IN" dirty="0"/>
              <a:t>(</a:t>
            </a:r>
            <a:r>
              <a:rPr lang="en-IN" dirty="0" err="1"/>
              <a:t>e.target.value</a:t>
            </a:r>
            <a:r>
              <a:rPr lang="en-IN" dirty="0"/>
              <a:t>)}</a:t>
            </a:r>
          </a:p>
          <a:p>
            <a:r>
              <a:rPr lang="en-IN" dirty="0"/>
              <a:t>          /&gt;</a:t>
            </a:r>
          </a:p>
          <a:p>
            <a:r>
              <a:rPr lang="en-IN" dirty="0"/>
              <a:t>        &lt;/</a:t>
            </a:r>
            <a:r>
              <a:rPr lang="en-IN" dirty="0" err="1"/>
              <a:t>FormControl</a:t>
            </a:r>
            <a:r>
              <a:rPr lang="en-IN" dirty="0"/>
              <a:t>&gt;</a:t>
            </a:r>
          </a:p>
          <a:p>
            <a:endParaRPr lang="en-IN" dirty="0"/>
          </a:p>
          <a:p>
            <a:r>
              <a:rPr lang="en-IN" dirty="0"/>
              <a:t>        &lt;Button</a:t>
            </a:r>
          </a:p>
          <a:p>
            <a:r>
              <a:rPr lang="en-IN" dirty="0"/>
              <a:t>          variant="contained"</a:t>
            </a:r>
          </a:p>
          <a:p>
            <a:r>
              <a:rPr lang="en-IN" dirty="0"/>
              <a:t>          </a:t>
            </a:r>
            <a:r>
              <a:rPr lang="en-IN" dirty="0" err="1"/>
              <a:t>color</a:t>
            </a:r>
            <a:r>
              <a:rPr lang="en-IN" dirty="0"/>
              <a:t>="primary"</a:t>
            </a:r>
          </a:p>
          <a:p>
            <a:r>
              <a:rPr lang="en-IN" dirty="0"/>
              <a:t>          style={{ </a:t>
            </a:r>
            <a:r>
              <a:rPr lang="en-IN" dirty="0" err="1"/>
              <a:t>marginHorizontal</a:t>
            </a:r>
            <a:r>
              <a:rPr lang="en-IN" dirty="0"/>
              <a:t>: 20, </a:t>
            </a:r>
            <a:r>
              <a:rPr lang="en-IN" dirty="0" err="1"/>
              <a:t>marginTop</a:t>
            </a:r>
            <a:r>
              <a:rPr lang="en-IN" dirty="0"/>
              <a:t>: 20 }}</a:t>
            </a:r>
          </a:p>
          <a:p>
            <a:r>
              <a:rPr lang="en-IN" dirty="0"/>
              <a:t>          </a:t>
            </a:r>
            <a:r>
              <a:rPr lang="en-IN" dirty="0" err="1"/>
              <a:t>onClick</a:t>
            </a:r>
            <a:r>
              <a:rPr lang="en-IN" dirty="0"/>
              <a:t>={(e) =&gt; </a:t>
            </a:r>
            <a:r>
              <a:rPr lang="en-IN" dirty="0" err="1"/>
              <a:t>onDepositClick</a:t>
            </a:r>
            <a:r>
              <a:rPr lang="en-IN" dirty="0"/>
              <a:t>(</a:t>
            </a:r>
            <a:r>
              <a:rPr lang="en-IN" dirty="0" err="1"/>
              <a:t>toAccount</a:t>
            </a:r>
            <a:r>
              <a:rPr lang="en-IN" dirty="0"/>
              <a:t>, amount, currency)}</a:t>
            </a:r>
          </a:p>
          <a:p>
            <a:r>
              <a:rPr lang="en-IN" dirty="0"/>
              <a:t>        &gt;</a:t>
            </a:r>
          </a:p>
          <a:p>
            <a:r>
              <a:rPr lang="en-IN" dirty="0"/>
              <a:t>          {"Deposit"}</a:t>
            </a:r>
          </a:p>
          <a:p>
            <a:r>
              <a:rPr lang="en-IN" dirty="0"/>
              <a:t>        &lt;/Button&gt;</a:t>
            </a:r>
          </a:p>
          <a:p>
            <a:r>
              <a:rPr lang="en-IN" dirty="0"/>
              <a:t>      &lt;/Box&gt;</a:t>
            </a:r>
          </a:p>
          <a:p>
            <a:r>
              <a:rPr lang="en-IN" dirty="0"/>
              <a:t>    &lt;/Card&gt;</a:t>
            </a:r>
          </a:p>
          <a:p>
            <a:r>
              <a:rPr lang="en-IN" dirty="0"/>
              <a:t>  );</a:t>
            </a:r>
          </a:p>
          <a:p>
            <a:r>
              <a:rPr lang="en-IN" dirty="0"/>
              <a:t>}</a:t>
            </a:r>
          </a:p>
        </p:txBody>
      </p:sp>
      <p:sp>
        <p:nvSpPr>
          <p:cNvPr id="5" name="AutoShape 2" descr="Money Transfer App Development - ScienceSof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757" y="248357"/>
            <a:ext cx="4188176"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673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2844" y="-1"/>
            <a:ext cx="6163734" cy="307777"/>
          </a:xfrm>
          <a:prstGeom prst="rect">
            <a:avLst/>
          </a:prstGeom>
        </p:spPr>
        <p:txBody>
          <a:bodyPr wrap="square">
            <a:spAutoFit/>
          </a:bodyPr>
          <a:lstStyle/>
          <a:p>
            <a:r>
              <a:rPr lang="en-IN" dirty="0" smtClean="0"/>
              <a:t>     </a:t>
            </a:r>
            <a:endParaRPr lang="en-IN" dirty="0"/>
          </a:p>
        </p:txBody>
      </p:sp>
      <p:sp>
        <p:nvSpPr>
          <p:cNvPr id="4" name="Rectangle 3"/>
          <p:cNvSpPr/>
          <p:nvPr/>
        </p:nvSpPr>
        <p:spPr>
          <a:xfrm>
            <a:off x="462844" y="417689"/>
            <a:ext cx="3601156" cy="4524315"/>
          </a:xfrm>
          <a:prstGeom prst="rect">
            <a:avLst/>
          </a:prstGeom>
        </p:spPr>
        <p:txBody>
          <a:bodyPr wrap="square">
            <a:spAutoFit/>
          </a:bodyPr>
          <a:lstStyle/>
          <a:p>
            <a:r>
              <a:rPr lang="en-IN" sz="1200" dirty="0"/>
              <a:t>.App {</a:t>
            </a:r>
          </a:p>
          <a:p>
            <a:r>
              <a:rPr lang="en-IN" sz="1200" dirty="0"/>
              <a:t>  text-align: </a:t>
            </a:r>
            <a:r>
              <a:rPr lang="en-IN" sz="1200" dirty="0" err="1"/>
              <a:t>center</a:t>
            </a:r>
            <a:r>
              <a:rPr lang="en-IN" sz="1200" dirty="0"/>
              <a:t>;</a:t>
            </a:r>
          </a:p>
          <a:p>
            <a:r>
              <a:rPr lang="en-IN" sz="1200" dirty="0"/>
              <a:t>}</a:t>
            </a:r>
          </a:p>
          <a:p>
            <a:r>
              <a:rPr lang="en-IN" sz="1200" dirty="0"/>
              <a:t>.App-logo {</a:t>
            </a:r>
          </a:p>
          <a:p>
            <a:r>
              <a:rPr lang="en-IN" sz="1200" dirty="0"/>
              <a:t>  height: 40vmin;</a:t>
            </a:r>
          </a:p>
          <a:p>
            <a:r>
              <a:rPr lang="en-IN" sz="1200" dirty="0"/>
              <a:t>  pointer-events: none;</a:t>
            </a:r>
          </a:p>
          <a:p>
            <a:r>
              <a:rPr lang="en-IN" sz="1200" dirty="0"/>
              <a:t>}</a:t>
            </a:r>
          </a:p>
          <a:p>
            <a:endParaRPr lang="en-IN" sz="1200" dirty="0"/>
          </a:p>
          <a:p>
            <a:r>
              <a:rPr lang="en-IN" sz="1200" dirty="0"/>
              <a:t>@media (prefers-reduced-motion: no-preference) {</a:t>
            </a:r>
          </a:p>
          <a:p>
            <a:r>
              <a:rPr lang="en-IN" sz="1200" dirty="0"/>
              <a:t>  .App-logo {</a:t>
            </a:r>
          </a:p>
          <a:p>
            <a:r>
              <a:rPr lang="en-IN" sz="1200" dirty="0"/>
              <a:t>    animation: App-logo-spin infinite 20s linear;</a:t>
            </a:r>
          </a:p>
          <a:p>
            <a:r>
              <a:rPr lang="en-IN" sz="1200" dirty="0"/>
              <a:t>  }</a:t>
            </a:r>
          </a:p>
          <a:p>
            <a:r>
              <a:rPr lang="en-IN" sz="1200" dirty="0"/>
              <a:t>}</a:t>
            </a:r>
          </a:p>
          <a:p>
            <a:r>
              <a:rPr lang="en-IN" sz="1200" dirty="0"/>
              <a:t>.App-header {</a:t>
            </a:r>
          </a:p>
          <a:p>
            <a:r>
              <a:rPr lang="en-IN" sz="1200" dirty="0"/>
              <a:t>  background-</a:t>
            </a:r>
            <a:r>
              <a:rPr lang="en-IN" sz="1200" dirty="0" err="1"/>
              <a:t>color</a:t>
            </a:r>
            <a:r>
              <a:rPr lang="en-IN" sz="1200" dirty="0"/>
              <a:t>: #282c34;</a:t>
            </a:r>
          </a:p>
          <a:p>
            <a:r>
              <a:rPr lang="en-IN" sz="1200" dirty="0"/>
              <a:t>  min-height: 100vh;</a:t>
            </a:r>
          </a:p>
          <a:p>
            <a:r>
              <a:rPr lang="en-IN" sz="1200" dirty="0"/>
              <a:t>  display: flex;</a:t>
            </a:r>
          </a:p>
          <a:p>
            <a:r>
              <a:rPr lang="en-IN" sz="1200" dirty="0"/>
              <a:t>  flex-direction: column;</a:t>
            </a:r>
          </a:p>
          <a:p>
            <a:r>
              <a:rPr lang="en-IN" sz="1200" dirty="0"/>
              <a:t>  align-items: </a:t>
            </a:r>
            <a:r>
              <a:rPr lang="en-IN" sz="1200" dirty="0" err="1"/>
              <a:t>center</a:t>
            </a:r>
            <a:r>
              <a:rPr lang="en-IN" sz="1200" dirty="0"/>
              <a:t>;</a:t>
            </a:r>
          </a:p>
          <a:p>
            <a:r>
              <a:rPr lang="en-IN" sz="1200" dirty="0"/>
              <a:t>  justify-content: </a:t>
            </a:r>
            <a:r>
              <a:rPr lang="en-IN" sz="1200" dirty="0" err="1"/>
              <a:t>center</a:t>
            </a:r>
            <a:r>
              <a:rPr lang="en-IN" sz="1200" dirty="0"/>
              <a:t>;</a:t>
            </a:r>
          </a:p>
          <a:p>
            <a:r>
              <a:rPr lang="en-IN" sz="1200" dirty="0"/>
              <a:t>  font-size: </a:t>
            </a:r>
            <a:r>
              <a:rPr lang="en-IN" sz="1200" dirty="0" err="1"/>
              <a:t>calc</a:t>
            </a:r>
            <a:r>
              <a:rPr lang="en-IN" sz="1200" dirty="0"/>
              <a:t>(10px + 2vmin);</a:t>
            </a:r>
          </a:p>
          <a:p>
            <a:r>
              <a:rPr lang="en-IN" sz="1200" dirty="0"/>
              <a:t>  </a:t>
            </a:r>
            <a:r>
              <a:rPr lang="en-IN" sz="1200" dirty="0" err="1"/>
              <a:t>color</a:t>
            </a:r>
            <a:r>
              <a:rPr lang="en-IN" sz="1200" dirty="0"/>
              <a:t>: white;</a:t>
            </a:r>
          </a:p>
          <a:p>
            <a:r>
              <a:rPr lang="en-IN" sz="1200" dirty="0"/>
              <a:t>}</a:t>
            </a:r>
          </a:p>
          <a:p>
            <a:endParaRPr lang="en-IN" sz="1200" dirty="0"/>
          </a:p>
        </p:txBody>
      </p:sp>
      <p:sp>
        <p:nvSpPr>
          <p:cNvPr id="5" name="Rectangle 4"/>
          <p:cNvSpPr/>
          <p:nvPr/>
        </p:nvSpPr>
        <p:spPr>
          <a:xfrm>
            <a:off x="6513690" y="586591"/>
            <a:ext cx="2506132" cy="3970318"/>
          </a:xfrm>
          <a:prstGeom prst="rect">
            <a:avLst/>
          </a:prstGeom>
        </p:spPr>
        <p:txBody>
          <a:bodyPr wrap="square">
            <a:spAutoFit/>
          </a:bodyPr>
          <a:lstStyle/>
          <a:p>
            <a:r>
              <a:rPr lang="en-IN" dirty="0"/>
              <a:t>.App-link {</a:t>
            </a:r>
          </a:p>
          <a:p>
            <a:r>
              <a:rPr lang="en-IN" dirty="0"/>
              <a:t>  </a:t>
            </a:r>
            <a:r>
              <a:rPr lang="en-IN" dirty="0" err="1"/>
              <a:t>color</a:t>
            </a:r>
            <a:r>
              <a:rPr lang="en-IN" dirty="0"/>
              <a:t>: #61dafb;</a:t>
            </a:r>
          </a:p>
          <a:p>
            <a:r>
              <a:rPr lang="en-IN" dirty="0"/>
              <a:t>}</a:t>
            </a:r>
          </a:p>
          <a:p>
            <a:endParaRPr lang="en-IN" dirty="0"/>
          </a:p>
          <a:p>
            <a:r>
              <a:rPr lang="en-IN" dirty="0"/>
              <a:t>@</a:t>
            </a:r>
            <a:r>
              <a:rPr lang="en-IN" dirty="0" err="1"/>
              <a:t>keyframes</a:t>
            </a:r>
            <a:r>
              <a:rPr lang="en-IN" dirty="0"/>
              <a:t> App-logo-spin {</a:t>
            </a:r>
          </a:p>
          <a:p>
            <a:r>
              <a:rPr lang="en-IN" dirty="0"/>
              <a:t>  from {</a:t>
            </a:r>
          </a:p>
          <a:p>
            <a:r>
              <a:rPr lang="en-IN" dirty="0"/>
              <a:t>    transform: rotate(0deg);</a:t>
            </a:r>
          </a:p>
          <a:p>
            <a:r>
              <a:rPr lang="en-IN" dirty="0"/>
              <a:t>  }</a:t>
            </a:r>
          </a:p>
          <a:p>
            <a:r>
              <a:rPr lang="en-IN" dirty="0"/>
              <a:t>  to {</a:t>
            </a:r>
          </a:p>
          <a:p>
            <a:r>
              <a:rPr lang="en-IN" dirty="0"/>
              <a:t>    transform: rotate(360deg);</a:t>
            </a:r>
          </a:p>
          <a:p>
            <a:r>
              <a:rPr lang="en-IN" dirty="0"/>
              <a:t>  }</a:t>
            </a:r>
          </a:p>
          <a:p>
            <a:r>
              <a:rPr lang="en-IN" dirty="0"/>
              <a:t>}</a:t>
            </a:r>
          </a:p>
          <a:p>
            <a:endParaRPr lang="en-IN" dirty="0"/>
          </a:p>
          <a:p>
            <a:r>
              <a:rPr lang="en-IN" dirty="0"/>
              <a:t>.</a:t>
            </a:r>
            <a:r>
              <a:rPr lang="en-IN" dirty="0" err="1"/>
              <a:t>AccountDetails</a:t>
            </a:r>
            <a:r>
              <a:rPr lang="en-IN" dirty="0"/>
              <a:t> {</a:t>
            </a:r>
          </a:p>
          <a:p>
            <a:r>
              <a:rPr lang="en-IN" dirty="0"/>
              <a:t>  background-</a:t>
            </a:r>
            <a:r>
              <a:rPr lang="en-IN" dirty="0" err="1"/>
              <a:t>color</a:t>
            </a:r>
            <a:r>
              <a:rPr lang="en-IN" dirty="0"/>
              <a:t>: #</a:t>
            </a:r>
            <a:r>
              <a:rPr lang="en-IN" dirty="0" err="1"/>
              <a:t>efefef</a:t>
            </a:r>
            <a:r>
              <a:rPr lang="en-IN" dirty="0"/>
              <a:t>;</a:t>
            </a:r>
          </a:p>
          <a:p>
            <a:r>
              <a:rPr lang="en-IN" dirty="0"/>
              <a:t>  min-height: 100vh;</a:t>
            </a:r>
          </a:p>
          <a:p>
            <a:r>
              <a:rPr lang="en-IN" dirty="0"/>
              <a:t>  </a:t>
            </a:r>
            <a:r>
              <a:rPr lang="en-IN" dirty="0" err="1"/>
              <a:t>color</a:t>
            </a:r>
            <a:r>
              <a:rPr lang="en-IN" dirty="0"/>
              <a:t>: white;</a:t>
            </a:r>
          </a:p>
          <a:p>
            <a:r>
              <a:rPr lang="en-IN" dirty="0"/>
              <a:t>}</a:t>
            </a:r>
          </a:p>
        </p:txBody>
      </p:sp>
      <p:pic>
        <p:nvPicPr>
          <p:cNvPr id="5122" name="Picture 2" descr="How to Build a P2P Payment App for Money Transf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330" y="1262239"/>
            <a:ext cx="2505075" cy="230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964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1556" y="47982"/>
            <a:ext cx="5407377" cy="307777"/>
          </a:xfrm>
          <a:prstGeom prst="rect">
            <a:avLst/>
          </a:prstGeom>
        </p:spPr>
        <p:txBody>
          <a:bodyPr wrap="square">
            <a:spAutoFit/>
          </a:bodyPr>
          <a:lstStyle/>
          <a:p>
            <a:r>
              <a:rPr lang="en-IN" dirty="0"/>
              <a:t> </a:t>
            </a:r>
          </a:p>
        </p:txBody>
      </p:sp>
      <p:sp>
        <p:nvSpPr>
          <p:cNvPr id="3" name="Rectangle 2"/>
          <p:cNvSpPr/>
          <p:nvPr/>
        </p:nvSpPr>
        <p:spPr>
          <a:xfrm>
            <a:off x="451557" y="201870"/>
            <a:ext cx="3714044" cy="3754874"/>
          </a:xfrm>
          <a:prstGeom prst="rect">
            <a:avLst/>
          </a:prstGeom>
        </p:spPr>
        <p:txBody>
          <a:bodyPr wrap="square">
            <a:spAutoFit/>
          </a:bodyPr>
          <a:lstStyle/>
          <a:p>
            <a:r>
              <a:rPr lang="en-IN" dirty="0"/>
              <a:t>Index.js</a:t>
            </a:r>
          </a:p>
          <a:p>
            <a:r>
              <a:rPr lang="en-IN" dirty="0"/>
              <a:t>import React from 'react';</a:t>
            </a:r>
          </a:p>
          <a:p>
            <a:r>
              <a:rPr lang="en-IN" dirty="0"/>
              <a:t>import </a:t>
            </a:r>
            <a:r>
              <a:rPr lang="en-IN" dirty="0" err="1"/>
              <a:t>ReactDOM</a:t>
            </a:r>
            <a:r>
              <a:rPr lang="en-IN" dirty="0"/>
              <a:t> from 'react-</a:t>
            </a:r>
            <a:r>
              <a:rPr lang="en-IN" dirty="0" err="1"/>
              <a:t>dom</a:t>
            </a:r>
            <a:r>
              <a:rPr lang="en-IN" dirty="0"/>
              <a:t>';</a:t>
            </a:r>
          </a:p>
          <a:p>
            <a:r>
              <a:rPr lang="en-IN" dirty="0"/>
              <a:t>import './index.css';</a:t>
            </a:r>
          </a:p>
          <a:p>
            <a:r>
              <a:rPr lang="en-IN" dirty="0"/>
              <a:t>import App from './App';</a:t>
            </a:r>
          </a:p>
          <a:p>
            <a:r>
              <a:rPr lang="en-IN" dirty="0"/>
              <a:t>import * as </a:t>
            </a:r>
            <a:r>
              <a:rPr lang="en-IN" dirty="0" err="1"/>
              <a:t>serviceWorker</a:t>
            </a:r>
            <a:r>
              <a:rPr lang="en-IN" dirty="0"/>
              <a:t> from './</a:t>
            </a:r>
            <a:r>
              <a:rPr lang="en-IN" dirty="0" err="1"/>
              <a:t>serviceWorker</a:t>
            </a:r>
            <a:r>
              <a:rPr lang="en-IN" dirty="0"/>
              <a:t>';</a:t>
            </a:r>
          </a:p>
          <a:p>
            <a:endParaRPr lang="en-IN" dirty="0"/>
          </a:p>
          <a:p>
            <a:r>
              <a:rPr lang="en-IN" dirty="0" err="1"/>
              <a:t>ReactDOM.render</a:t>
            </a:r>
            <a:r>
              <a:rPr lang="en-IN" dirty="0"/>
              <a:t>(</a:t>
            </a:r>
          </a:p>
          <a:p>
            <a:r>
              <a:rPr lang="en-IN" dirty="0"/>
              <a:t>  &lt;</a:t>
            </a:r>
            <a:r>
              <a:rPr lang="en-IN" dirty="0" err="1"/>
              <a:t>React.StrictMode</a:t>
            </a:r>
            <a:r>
              <a:rPr lang="en-IN" dirty="0"/>
              <a:t>&gt;</a:t>
            </a:r>
          </a:p>
          <a:p>
            <a:r>
              <a:rPr lang="en-IN" dirty="0"/>
              <a:t>    &lt;App /&gt;</a:t>
            </a:r>
          </a:p>
          <a:p>
            <a:r>
              <a:rPr lang="en-IN" dirty="0"/>
              <a:t>  &lt;/</a:t>
            </a:r>
            <a:r>
              <a:rPr lang="en-IN" dirty="0" err="1"/>
              <a:t>React.StrictMode</a:t>
            </a:r>
            <a:r>
              <a:rPr lang="en-IN" dirty="0"/>
              <a:t>&gt;,</a:t>
            </a:r>
          </a:p>
          <a:p>
            <a:r>
              <a:rPr lang="en-IN" dirty="0"/>
              <a:t>  </a:t>
            </a:r>
            <a:r>
              <a:rPr lang="en-IN" dirty="0" err="1"/>
              <a:t>document.getElementById</a:t>
            </a:r>
            <a:r>
              <a:rPr lang="en-IN" dirty="0"/>
              <a:t>('root')</a:t>
            </a:r>
          </a:p>
          <a:p>
            <a:r>
              <a:rPr lang="en-IN" dirty="0"/>
              <a:t>);</a:t>
            </a:r>
          </a:p>
          <a:p>
            <a:endParaRPr lang="en-IN" dirty="0"/>
          </a:p>
          <a:p>
            <a:endParaRPr lang="en-IN" dirty="0"/>
          </a:p>
          <a:p>
            <a:r>
              <a:rPr lang="en-IN" dirty="0" err="1"/>
              <a:t>serviceWorker.unregister</a:t>
            </a:r>
            <a:r>
              <a:rPr lang="en-IN" dirty="0"/>
              <a:t>();</a:t>
            </a:r>
          </a:p>
        </p:txBody>
      </p:sp>
      <p:sp>
        <p:nvSpPr>
          <p:cNvPr id="4" name="Rectangle 3"/>
          <p:cNvSpPr/>
          <p:nvPr/>
        </p:nvSpPr>
        <p:spPr>
          <a:xfrm>
            <a:off x="4797778" y="694313"/>
            <a:ext cx="3883378" cy="3970318"/>
          </a:xfrm>
          <a:prstGeom prst="rect">
            <a:avLst/>
          </a:prstGeom>
        </p:spPr>
        <p:txBody>
          <a:bodyPr wrap="square">
            <a:spAutoFit/>
          </a:bodyPr>
          <a:lstStyle/>
          <a:p>
            <a:r>
              <a:rPr lang="en-IN" dirty="0"/>
              <a:t>Index.css</a:t>
            </a:r>
          </a:p>
          <a:p>
            <a:r>
              <a:rPr lang="en-IN" dirty="0"/>
              <a:t>body {</a:t>
            </a:r>
          </a:p>
          <a:p>
            <a:r>
              <a:rPr lang="en-IN" dirty="0"/>
              <a:t>  margin: 0;</a:t>
            </a:r>
          </a:p>
          <a:p>
            <a:r>
              <a:rPr lang="en-IN" dirty="0"/>
              <a:t>  font-family: -apple-system, </a:t>
            </a:r>
            <a:r>
              <a:rPr lang="en-IN" dirty="0" err="1"/>
              <a:t>BlinkMacSystemFont</a:t>
            </a:r>
            <a:r>
              <a:rPr lang="en-IN" dirty="0"/>
              <a:t>, 'Segoe UI', '</a:t>
            </a:r>
            <a:r>
              <a:rPr lang="en-IN" dirty="0" err="1"/>
              <a:t>Roboto</a:t>
            </a:r>
            <a:r>
              <a:rPr lang="en-IN" dirty="0"/>
              <a:t>', 'Oxygen',</a:t>
            </a:r>
          </a:p>
          <a:p>
            <a:r>
              <a:rPr lang="en-IN" dirty="0"/>
              <a:t>    'Ubuntu', '</a:t>
            </a:r>
            <a:r>
              <a:rPr lang="en-IN" dirty="0" err="1"/>
              <a:t>Cantarell</a:t>
            </a:r>
            <a:r>
              <a:rPr lang="en-IN" dirty="0"/>
              <a:t>', '</a:t>
            </a:r>
            <a:r>
              <a:rPr lang="en-IN" dirty="0" err="1"/>
              <a:t>Fira</a:t>
            </a:r>
            <a:r>
              <a:rPr lang="en-IN" dirty="0"/>
              <a:t> Sans', 'Droid Sans', 'Helvetica </a:t>
            </a:r>
            <a:r>
              <a:rPr lang="en-IN" dirty="0" err="1"/>
              <a:t>Neue</a:t>
            </a:r>
            <a:r>
              <a:rPr lang="en-IN" dirty="0"/>
              <a:t>',</a:t>
            </a:r>
          </a:p>
          <a:p>
            <a:r>
              <a:rPr lang="en-IN" dirty="0"/>
              <a:t>    sans-serif;</a:t>
            </a:r>
          </a:p>
          <a:p>
            <a:r>
              <a:rPr lang="en-IN" dirty="0"/>
              <a:t>  -</a:t>
            </a:r>
            <a:r>
              <a:rPr lang="en-IN" dirty="0" err="1"/>
              <a:t>webkit</a:t>
            </a:r>
            <a:r>
              <a:rPr lang="en-IN" dirty="0"/>
              <a:t>-font-smoothing: </a:t>
            </a:r>
            <a:r>
              <a:rPr lang="en-IN" dirty="0" err="1"/>
              <a:t>antialiased</a:t>
            </a:r>
            <a:r>
              <a:rPr lang="en-IN" dirty="0"/>
              <a:t>;</a:t>
            </a:r>
          </a:p>
          <a:p>
            <a:r>
              <a:rPr lang="en-IN" dirty="0"/>
              <a:t>  -</a:t>
            </a:r>
            <a:r>
              <a:rPr lang="en-IN" dirty="0" err="1"/>
              <a:t>moz</a:t>
            </a:r>
            <a:r>
              <a:rPr lang="en-IN" dirty="0"/>
              <a:t>-</a:t>
            </a:r>
            <a:r>
              <a:rPr lang="en-IN" dirty="0" err="1"/>
              <a:t>osx</a:t>
            </a:r>
            <a:r>
              <a:rPr lang="en-IN" dirty="0"/>
              <a:t>-font-smoothing: </a:t>
            </a:r>
            <a:r>
              <a:rPr lang="en-IN" dirty="0" err="1"/>
              <a:t>grayscale</a:t>
            </a:r>
            <a:r>
              <a:rPr lang="en-IN" dirty="0"/>
              <a:t>;</a:t>
            </a:r>
          </a:p>
          <a:p>
            <a:r>
              <a:rPr lang="en-IN" dirty="0"/>
              <a:t>}</a:t>
            </a:r>
          </a:p>
          <a:p>
            <a:endParaRPr lang="en-IN" dirty="0"/>
          </a:p>
          <a:p>
            <a:r>
              <a:rPr lang="en-IN" dirty="0"/>
              <a:t>code {</a:t>
            </a:r>
          </a:p>
          <a:p>
            <a:r>
              <a:rPr lang="en-IN" dirty="0"/>
              <a:t>  font-family: source-code-pro, Menlo, Monaco, Consolas, 'Courier New',</a:t>
            </a:r>
          </a:p>
          <a:p>
            <a:r>
              <a:rPr lang="en-IN" dirty="0"/>
              <a:t>    </a:t>
            </a:r>
            <a:r>
              <a:rPr lang="en-IN" dirty="0" err="1"/>
              <a:t>monospace</a:t>
            </a:r>
            <a:r>
              <a:rPr lang="en-IN" dirty="0"/>
              <a:t>;</a:t>
            </a:r>
          </a:p>
          <a:p>
            <a:r>
              <a:rPr lang="en-IN" dirty="0"/>
              <a:t>}</a:t>
            </a:r>
          </a:p>
        </p:txBody>
      </p:sp>
    </p:spTree>
    <p:extLst>
      <p:ext uri="{BB962C8B-B14F-4D97-AF65-F5344CB8AC3E}">
        <p14:creationId xmlns:p14="http://schemas.microsoft.com/office/powerpoint/2010/main" val="992143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7689" y="304800"/>
            <a:ext cx="3747911" cy="3754874"/>
          </a:xfrm>
          <a:prstGeom prst="rect">
            <a:avLst/>
          </a:prstGeom>
        </p:spPr>
        <p:txBody>
          <a:bodyPr wrap="square">
            <a:spAutoFit/>
          </a:bodyPr>
          <a:lstStyle/>
          <a:p>
            <a:r>
              <a:rPr lang="en-IN" dirty="0" err="1"/>
              <a:t>const</a:t>
            </a:r>
            <a:r>
              <a:rPr lang="en-IN" dirty="0"/>
              <a:t> mongoose = require("mongoose");</a:t>
            </a:r>
          </a:p>
          <a:p>
            <a:endParaRPr lang="en-IN" dirty="0"/>
          </a:p>
          <a:p>
            <a:r>
              <a:rPr lang="en-IN" dirty="0" err="1"/>
              <a:t>const</a:t>
            </a:r>
            <a:r>
              <a:rPr lang="en-IN" dirty="0"/>
              <a:t> </a:t>
            </a:r>
            <a:r>
              <a:rPr lang="en-IN" dirty="0" err="1"/>
              <a:t>CustomerSchema</a:t>
            </a:r>
            <a:r>
              <a:rPr lang="en-IN" dirty="0"/>
              <a:t> = new </a:t>
            </a:r>
            <a:r>
              <a:rPr lang="en-IN" dirty="0" err="1"/>
              <a:t>mongoose.Schema</a:t>
            </a:r>
            <a:r>
              <a:rPr lang="en-IN" dirty="0"/>
              <a:t>({</a:t>
            </a:r>
          </a:p>
          <a:p>
            <a:r>
              <a:rPr lang="en-IN" dirty="0"/>
              <a:t>  </a:t>
            </a:r>
            <a:r>
              <a:rPr lang="en-IN" dirty="0" err="1"/>
              <a:t>customer_name</a:t>
            </a:r>
            <a:r>
              <a:rPr lang="en-IN" dirty="0"/>
              <a:t>: {</a:t>
            </a:r>
          </a:p>
          <a:p>
            <a:r>
              <a:rPr lang="en-IN" dirty="0"/>
              <a:t>    type: String,</a:t>
            </a:r>
          </a:p>
          <a:p>
            <a:r>
              <a:rPr lang="en-IN" dirty="0"/>
              <a:t>    required: true,</a:t>
            </a:r>
          </a:p>
          <a:p>
            <a:r>
              <a:rPr lang="en-IN" dirty="0"/>
              <a:t>  },</a:t>
            </a:r>
          </a:p>
          <a:p>
            <a:r>
              <a:rPr lang="en-IN" dirty="0"/>
              <a:t>  </a:t>
            </a:r>
            <a:r>
              <a:rPr lang="en-IN" dirty="0" err="1"/>
              <a:t>account_number</a:t>
            </a:r>
            <a:r>
              <a:rPr lang="en-IN" dirty="0"/>
              <a:t>: {</a:t>
            </a:r>
          </a:p>
          <a:p>
            <a:r>
              <a:rPr lang="en-IN" dirty="0"/>
              <a:t>    type: String,</a:t>
            </a:r>
          </a:p>
          <a:p>
            <a:r>
              <a:rPr lang="en-IN" dirty="0"/>
              <a:t>    required: true,</a:t>
            </a:r>
          </a:p>
          <a:p>
            <a:r>
              <a:rPr lang="en-IN" dirty="0"/>
              <a:t>  },</a:t>
            </a:r>
          </a:p>
          <a:p>
            <a:r>
              <a:rPr lang="en-IN" dirty="0"/>
              <a:t>  </a:t>
            </a:r>
            <a:r>
              <a:rPr lang="en-IN" dirty="0" err="1"/>
              <a:t>customer_id</a:t>
            </a:r>
            <a:r>
              <a:rPr lang="en-IN" dirty="0"/>
              <a:t>: {</a:t>
            </a:r>
          </a:p>
          <a:p>
            <a:r>
              <a:rPr lang="en-IN" dirty="0"/>
              <a:t>    type: String,</a:t>
            </a:r>
          </a:p>
          <a:p>
            <a:r>
              <a:rPr lang="en-IN" dirty="0"/>
              <a:t>    required: true,</a:t>
            </a:r>
          </a:p>
          <a:p>
            <a:r>
              <a:rPr lang="en-IN" dirty="0"/>
              <a:t>  },</a:t>
            </a:r>
          </a:p>
          <a:p>
            <a:r>
              <a:rPr lang="en-IN" dirty="0"/>
              <a:t>  </a:t>
            </a:r>
          </a:p>
        </p:txBody>
      </p:sp>
      <p:sp>
        <p:nvSpPr>
          <p:cNvPr id="4" name="Rectangle 3"/>
          <p:cNvSpPr/>
          <p:nvPr/>
        </p:nvSpPr>
        <p:spPr>
          <a:xfrm>
            <a:off x="4899378" y="802035"/>
            <a:ext cx="4109154" cy="3539430"/>
          </a:xfrm>
          <a:prstGeom prst="rect">
            <a:avLst/>
          </a:prstGeom>
        </p:spPr>
        <p:txBody>
          <a:bodyPr wrap="square">
            <a:spAutoFit/>
          </a:bodyPr>
          <a:lstStyle/>
          <a:p>
            <a:r>
              <a:rPr lang="en-IN" dirty="0" err="1"/>
              <a:t>account_balance</a:t>
            </a:r>
            <a:r>
              <a:rPr lang="en-IN" dirty="0"/>
              <a:t>: {</a:t>
            </a:r>
          </a:p>
          <a:p>
            <a:r>
              <a:rPr lang="en-IN" dirty="0"/>
              <a:t>    type: mongoose.Schema.Types.Decimal128,</a:t>
            </a:r>
          </a:p>
          <a:p>
            <a:r>
              <a:rPr lang="en-IN" dirty="0"/>
              <a:t>    default: 0,</a:t>
            </a:r>
          </a:p>
          <a:p>
            <a:r>
              <a:rPr lang="en-IN" dirty="0"/>
              <a:t>  },</a:t>
            </a:r>
          </a:p>
          <a:p>
            <a:r>
              <a:rPr lang="en-IN" dirty="0"/>
              <a:t>  </a:t>
            </a:r>
            <a:r>
              <a:rPr lang="en-IN" dirty="0" err="1"/>
              <a:t>account_type</a:t>
            </a:r>
            <a:r>
              <a:rPr lang="en-IN" dirty="0"/>
              <a:t>: {</a:t>
            </a:r>
          </a:p>
          <a:p>
            <a:r>
              <a:rPr lang="en-IN" dirty="0"/>
              <a:t>    type: String,</a:t>
            </a:r>
          </a:p>
          <a:p>
            <a:r>
              <a:rPr lang="en-IN" dirty="0"/>
              <a:t>    default: "checking",</a:t>
            </a:r>
          </a:p>
          <a:p>
            <a:r>
              <a:rPr lang="en-IN" dirty="0"/>
              <a:t>  },</a:t>
            </a:r>
          </a:p>
          <a:p>
            <a:r>
              <a:rPr lang="en-IN" dirty="0"/>
              <a:t>  </a:t>
            </a:r>
            <a:r>
              <a:rPr lang="en-IN" dirty="0" err="1"/>
              <a:t>updated_date</a:t>
            </a:r>
            <a:r>
              <a:rPr lang="en-IN" dirty="0"/>
              <a:t>: {</a:t>
            </a:r>
          </a:p>
          <a:p>
            <a:r>
              <a:rPr lang="en-IN" dirty="0"/>
              <a:t>    type: Date,</a:t>
            </a:r>
          </a:p>
          <a:p>
            <a:r>
              <a:rPr lang="en-IN" dirty="0"/>
              <a:t>    default: </a:t>
            </a:r>
            <a:r>
              <a:rPr lang="en-IN" dirty="0" err="1"/>
              <a:t>Date.now</a:t>
            </a:r>
            <a:r>
              <a:rPr lang="en-IN" dirty="0"/>
              <a:t>,</a:t>
            </a:r>
          </a:p>
          <a:p>
            <a:r>
              <a:rPr lang="en-IN" dirty="0"/>
              <a:t>  },</a:t>
            </a:r>
          </a:p>
          <a:p>
            <a:r>
              <a:rPr lang="en-IN" dirty="0"/>
              <a:t>});</a:t>
            </a:r>
          </a:p>
          <a:p>
            <a:endParaRPr lang="en-IN" dirty="0"/>
          </a:p>
          <a:p>
            <a:r>
              <a:rPr lang="en-IN" dirty="0" err="1"/>
              <a:t>module.exports</a:t>
            </a:r>
            <a:r>
              <a:rPr lang="en-IN" dirty="0"/>
              <a:t> = Customer = </a:t>
            </a:r>
            <a:r>
              <a:rPr lang="en-IN" dirty="0" err="1"/>
              <a:t>mongoose.model</a:t>
            </a:r>
            <a:r>
              <a:rPr lang="en-IN" dirty="0"/>
              <a:t>("customer", </a:t>
            </a:r>
            <a:r>
              <a:rPr lang="en-IN" dirty="0" err="1"/>
              <a:t>CustomerSchema</a:t>
            </a:r>
            <a:r>
              <a:rPr lang="en-IN" dirty="0"/>
              <a:t>);</a:t>
            </a:r>
          </a:p>
        </p:txBody>
      </p:sp>
    </p:spTree>
    <p:extLst>
      <p:ext uri="{BB962C8B-B14F-4D97-AF65-F5344CB8AC3E}">
        <p14:creationId xmlns:p14="http://schemas.microsoft.com/office/powerpoint/2010/main" val="280149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8667" y="158044"/>
            <a:ext cx="4402666" cy="5355312"/>
          </a:xfrm>
          <a:prstGeom prst="rect">
            <a:avLst/>
          </a:prstGeom>
        </p:spPr>
        <p:txBody>
          <a:bodyPr wrap="square">
            <a:spAutoFit/>
          </a:bodyPr>
          <a:lstStyle/>
          <a:p>
            <a:r>
              <a:rPr lang="en-IN" dirty="0"/>
              <a:t>Customer.js</a:t>
            </a:r>
          </a:p>
          <a:p>
            <a:endParaRPr lang="en-IN" dirty="0"/>
          </a:p>
          <a:p>
            <a:r>
              <a:rPr lang="en-IN" sz="1200" dirty="0" err="1"/>
              <a:t>const</a:t>
            </a:r>
            <a:r>
              <a:rPr lang="en-IN" sz="1200" dirty="0"/>
              <a:t> express = require("express");</a:t>
            </a:r>
          </a:p>
          <a:p>
            <a:r>
              <a:rPr lang="en-IN" sz="1200" dirty="0" err="1"/>
              <a:t>const</a:t>
            </a:r>
            <a:r>
              <a:rPr lang="en-IN" sz="1200" dirty="0"/>
              <a:t> router = </a:t>
            </a:r>
            <a:r>
              <a:rPr lang="en-IN" sz="1200" dirty="0" err="1"/>
              <a:t>express.Router</a:t>
            </a:r>
            <a:r>
              <a:rPr lang="en-IN" sz="1200" dirty="0"/>
              <a:t>();</a:t>
            </a:r>
          </a:p>
          <a:p>
            <a:r>
              <a:rPr lang="en-IN" sz="1200" dirty="0" err="1"/>
              <a:t>const</a:t>
            </a:r>
            <a:r>
              <a:rPr lang="en-IN" sz="1200" dirty="0"/>
              <a:t> { Mongoose } = require("mongoose");</a:t>
            </a:r>
          </a:p>
          <a:p>
            <a:endParaRPr lang="en-IN" sz="1200" dirty="0"/>
          </a:p>
          <a:p>
            <a:r>
              <a:rPr lang="en-IN" sz="1200" dirty="0" err="1"/>
              <a:t>const</a:t>
            </a:r>
            <a:r>
              <a:rPr lang="en-IN" sz="1200" dirty="0"/>
              <a:t> Customer = require("../../</a:t>
            </a:r>
            <a:r>
              <a:rPr lang="en-IN" sz="1200" dirty="0" err="1"/>
              <a:t>dbmodels</a:t>
            </a:r>
            <a:r>
              <a:rPr lang="en-IN" sz="1200" dirty="0"/>
              <a:t>/Customer");</a:t>
            </a:r>
          </a:p>
          <a:p>
            <a:endParaRPr lang="en-IN" sz="1200" dirty="0"/>
          </a:p>
          <a:p>
            <a:endParaRPr lang="en-IN" sz="1200" dirty="0"/>
          </a:p>
          <a:p>
            <a:r>
              <a:rPr lang="en-IN" sz="1200" dirty="0" err="1"/>
              <a:t>router.get</a:t>
            </a:r>
            <a:r>
              <a:rPr lang="en-IN" sz="1200" dirty="0"/>
              <a:t>("/test", (</a:t>
            </a:r>
            <a:r>
              <a:rPr lang="en-IN" sz="1200" dirty="0" err="1"/>
              <a:t>req</a:t>
            </a:r>
            <a:r>
              <a:rPr lang="en-IN" sz="1200" dirty="0"/>
              <a:t>, res) =&gt; </a:t>
            </a:r>
            <a:r>
              <a:rPr lang="en-IN" sz="1200" dirty="0" err="1"/>
              <a:t>res.send</a:t>
            </a:r>
            <a:r>
              <a:rPr lang="en-IN" sz="1200" dirty="0"/>
              <a:t>("Test API works !"));</a:t>
            </a:r>
          </a:p>
          <a:p>
            <a:endParaRPr lang="en-IN" sz="1200" dirty="0"/>
          </a:p>
          <a:p>
            <a:r>
              <a:rPr lang="en-IN" sz="1200" dirty="0" err="1"/>
              <a:t>router.get</a:t>
            </a:r>
            <a:r>
              <a:rPr lang="en-IN" sz="1200" dirty="0"/>
              <a:t>("/", (</a:t>
            </a:r>
            <a:r>
              <a:rPr lang="en-IN" sz="1200" dirty="0" err="1"/>
              <a:t>req</a:t>
            </a:r>
            <a:r>
              <a:rPr lang="en-IN" sz="1200" dirty="0"/>
              <a:t>, res) =&gt; {</a:t>
            </a:r>
          </a:p>
          <a:p>
            <a:r>
              <a:rPr lang="en-IN" sz="1200" dirty="0"/>
              <a:t>  </a:t>
            </a:r>
            <a:r>
              <a:rPr lang="en-IN" sz="1200" dirty="0" err="1"/>
              <a:t>Customer.find</a:t>
            </a:r>
            <a:r>
              <a:rPr lang="en-IN" sz="1200" dirty="0"/>
              <a:t>()</a:t>
            </a:r>
          </a:p>
          <a:p>
            <a:r>
              <a:rPr lang="en-IN" sz="1200" dirty="0"/>
              <a:t>    .then((customers) =&gt; </a:t>
            </a:r>
            <a:r>
              <a:rPr lang="en-IN" sz="1200" dirty="0" err="1"/>
              <a:t>res.json</a:t>
            </a:r>
            <a:r>
              <a:rPr lang="en-IN" sz="1200" dirty="0"/>
              <a:t>(customers))</a:t>
            </a:r>
          </a:p>
          <a:p>
            <a:r>
              <a:rPr lang="en-IN" sz="1200" dirty="0"/>
              <a:t>    .catch((err) =&gt;</a:t>
            </a:r>
          </a:p>
          <a:p>
            <a:r>
              <a:rPr lang="en-IN" sz="1200" dirty="0"/>
              <a:t>      </a:t>
            </a:r>
            <a:r>
              <a:rPr lang="en-IN" sz="1200" dirty="0" err="1"/>
              <a:t>res.status</a:t>
            </a:r>
            <a:r>
              <a:rPr lang="en-IN" sz="1200" dirty="0"/>
              <a:t>(404).</a:t>
            </a:r>
            <a:r>
              <a:rPr lang="en-IN" sz="1200" dirty="0" err="1"/>
              <a:t>json</a:t>
            </a:r>
            <a:r>
              <a:rPr lang="en-IN" sz="1200" dirty="0"/>
              <a:t>({ </a:t>
            </a:r>
            <a:r>
              <a:rPr lang="en-IN" sz="1200" dirty="0" err="1"/>
              <a:t>nodatafound</a:t>
            </a:r>
            <a:r>
              <a:rPr lang="en-IN" sz="1200" dirty="0"/>
              <a:t>: "No Customer data found" })</a:t>
            </a:r>
          </a:p>
          <a:p>
            <a:r>
              <a:rPr lang="en-IN" sz="1200" dirty="0"/>
              <a:t>    );</a:t>
            </a:r>
          </a:p>
          <a:p>
            <a:r>
              <a:rPr lang="en-IN" sz="1200" dirty="0"/>
              <a:t>});</a:t>
            </a:r>
          </a:p>
          <a:p>
            <a:endParaRPr lang="en-IN" sz="1200" dirty="0"/>
          </a:p>
          <a:p>
            <a:r>
              <a:rPr lang="en-IN" sz="1200" dirty="0" err="1"/>
              <a:t>router.get</a:t>
            </a:r>
            <a:r>
              <a:rPr lang="en-IN" sz="1200" dirty="0"/>
              <a:t>("/:</a:t>
            </a:r>
            <a:r>
              <a:rPr lang="en-IN" sz="1200" dirty="0" err="1"/>
              <a:t>customerid</a:t>
            </a:r>
            <a:r>
              <a:rPr lang="en-IN" sz="1200" dirty="0"/>
              <a:t>", (</a:t>
            </a:r>
            <a:r>
              <a:rPr lang="en-IN" sz="1200" dirty="0" err="1"/>
              <a:t>req</a:t>
            </a:r>
            <a:r>
              <a:rPr lang="en-IN" sz="1200" dirty="0"/>
              <a:t>, res) =&gt; {</a:t>
            </a:r>
          </a:p>
          <a:p>
            <a:r>
              <a:rPr lang="en-IN" sz="1200" dirty="0"/>
              <a:t>  </a:t>
            </a:r>
            <a:r>
              <a:rPr lang="en-IN" sz="1200" dirty="0" err="1"/>
              <a:t>Customer.find</a:t>
            </a:r>
            <a:r>
              <a:rPr lang="en-IN" sz="1200" dirty="0"/>
              <a:t>({ </a:t>
            </a:r>
            <a:r>
              <a:rPr lang="en-IN" sz="1200" dirty="0" err="1"/>
              <a:t>customer_id</a:t>
            </a:r>
            <a:r>
              <a:rPr lang="en-IN" sz="1200" dirty="0"/>
              <a:t>: </a:t>
            </a:r>
            <a:r>
              <a:rPr lang="en-IN" sz="1200" dirty="0" err="1"/>
              <a:t>req.params.customerid</a:t>
            </a:r>
            <a:r>
              <a:rPr lang="en-IN" sz="1200" dirty="0"/>
              <a:t> })</a:t>
            </a:r>
          </a:p>
          <a:p>
            <a:r>
              <a:rPr lang="en-IN" sz="1200" dirty="0"/>
              <a:t>    .then((details) =&gt; </a:t>
            </a:r>
            <a:r>
              <a:rPr lang="en-IN" sz="1200" dirty="0" err="1"/>
              <a:t>res.json</a:t>
            </a:r>
            <a:r>
              <a:rPr lang="en-IN" sz="1200" dirty="0"/>
              <a:t>(details))</a:t>
            </a:r>
          </a:p>
          <a:p>
            <a:r>
              <a:rPr lang="en-IN" sz="1200" dirty="0"/>
              <a:t>    .catch((err) =&gt; </a:t>
            </a:r>
            <a:r>
              <a:rPr lang="en-IN" sz="1200" dirty="0" err="1"/>
              <a:t>res.status</a:t>
            </a:r>
            <a:r>
              <a:rPr lang="en-IN" sz="1200" dirty="0"/>
              <a:t>(404).</a:t>
            </a:r>
            <a:r>
              <a:rPr lang="en-IN" sz="1200" dirty="0" err="1"/>
              <a:t>json</a:t>
            </a:r>
            <a:r>
              <a:rPr lang="en-IN" sz="1200" dirty="0"/>
              <a:t>({ </a:t>
            </a:r>
            <a:r>
              <a:rPr lang="en-IN" sz="1200" dirty="0" err="1"/>
              <a:t>nodatafound</a:t>
            </a:r>
            <a:r>
              <a:rPr lang="en-IN" sz="1200" dirty="0"/>
              <a:t>: "No data found" }));</a:t>
            </a:r>
          </a:p>
          <a:p>
            <a:r>
              <a:rPr lang="en-IN" sz="1200" dirty="0"/>
              <a:t>});</a:t>
            </a:r>
          </a:p>
          <a:p>
            <a:endParaRPr lang="en-IN" sz="1200" dirty="0"/>
          </a:p>
          <a:p>
            <a:endParaRPr lang="en-IN" dirty="0"/>
          </a:p>
        </p:txBody>
      </p:sp>
      <p:sp>
        <p:nvSpPr>
          <p:cNvPr id="3" name="Rectangle 2"/>
          <p:cNvSpPr/>
          <p:nvPr/>
        </p:nvSpPr>
        <p:spPr>
          <a:xfrm>
            <a:off x="5012266" y="417689"/>
            <a:ext cx="4131734" cy="4708981"/>
          </a:xfrm>
          <a:prstGeom prst="rect">
            <a:avLst/>
          </a:prstGeom>
        </p:spPr>
        <p:txBody>
          <a:bodyPr wrap="square">
            <a:spAutoFit/>
          </a:bodyPr>
          <a:lstStyle/>
          <a:p>
            <a:r>
              <a:rPr lang="en-IN" sz="1200" dirty="0" err="1"/>
              <a:t>router.get</a:t>
            </a:r>
            <a:r>
              <a:rPr lang="en-IN" sz="1200" dirty="0"/>
              <a:t>("/account/:</a:t>
            </a:r>
            <a:r>
              <a:rPr lang="en-IN" sz="1200" dirty="0" err="1"/>
              <a:t>accountno</a:t>
            </a:r>
            <a:r>
              <a:rPr lang="en-IN" sz="1200" dirty="0"/>
              <a:t>", (</a:t>
            </a:r>
            <a:r>
              <a:rPr lang="en-IN" sz="1200" dirty="0" err="1"/>
              <a:t>req</a:t>
            </a:r>
            <a:r>
              <a:rPr lang="en-IN" sz="1200" dirty="0"/>
              <a:t>, res) =&gt; {</a:t>
            </a:r>
          </a:p>
          <a:p>
            <a:r>
              <a:rPr lang="en-IN" sz="1200" dirty="0"/>
              <a:t>  </a:t>
            </a:r>
            <a:r>
              <a:rPr lang="en-IN" sz="1200" dirty="0" err="1"/>
              <a:t>Customer.find</a:t>
            </a:r>
            <a:r>
              <a:rPr lang="en-IN" sz="1200" dirty="0"/>
              <a:t>({ </a:t>
            </a:r>
            <a:r>
              <a:rPr lang="en-IN" sz="1200" dirty="0" err="1"/>
              <a:t>account_number</a:t>
            </a:r>
            <a:r>
              <a:rPr lang="en-IN" sz="1200" dirty="0"/>
              <a:t>: </a:t>
            </a:r>
            <a:r>
              <a:rPr lang="en-IN" sz="1200" dirty="0" err="1"/>
              <a:t>req.params.accountno</a:t>
            </a:r>
            <a:r>
              <a:rPr lang="en-IN" sz="1200" dirty="0"/>
              <a:t> })</a:t>
            </a:r>
          </a:p>
          <a:p>
            <a:r>
              <a:rPr lang="en-IN" sz="1200" dirty="0"/>
              <a:t>    .then((details) =&gt; </a:t>
            </a:r>
            <a:r>
              <a:rPr lang="en-IN" sz="1200" dirty="0" err="1"/>
              <a:t>res.json</a:t>
            </a:r>
            <a:r>
              <a:rPr lang="en-IN" sz="1200" dirty="0"/>
              <a:t>(details))</a:t>
            </a:r>
          </a:p>
          <a:p>
            <a:r>
              <a:rPr lang="en-IN" sz="1200" dirty="0"/>
              <a:t>    .catch((err) =&gt; </a:t>
            </a:r>
            <a:r>
              <a:rPr lang="en-IN" sz="1200" dirty="0" err="1"/>
              <a:t>res.status</a:t>
            </a:r>
            <a:r>
              <a:rPr lang="en-IN" sz="1200" dirty="0"/>
              <a:t>(404).</a:t>
            </a:r>
            <a:r>
              <a:rPr lang="en-IN" sz="1200" dirty="0" err="1"/>
              <a:t>json</a:t>
            </a:r>
            <a:r>
              <a:rPr lang="en-IN" sz="1200" dirty="0"/>
              <a:t>({ </a:t>
            </a:r>
            <a:r>
              <a:rPr lang="en-IN" sz="1200" dirty="0" err="1"/>
              <a:t>nodatafound</a:t>
            </a:r>
            <a:r>
              <a:rPr lang="en-IN" sz="1200" dirty="0"/>
              <a:t>: "No data found" }));</a:t>
            </a:r>
          </a:p>
          <a:p>
            <a:r>
              <a:rPr lang="en-IN" sz="1200" dirty="0"/>
              <a:t>});</a:t>
            </a:r>
          </a:p>
          <a:p>
            <a:r>
              <a:rPr lang="en-IN" sz="1200" dirty="0"/>
              <a:t>\</a:t>
            </a:r>
          </a:p>
          <a:p>
            <a:endParaRPr lang="en-IN" sz="1200" dirty="0"/>
          </a:p>
          <a:p>
            <a:r>
              <a:rPr lang="en-IN" sz="1200" dirty="0" err="1"/>
              <a:t>router.post</a:t>
            </a:r>
            <a:r>
              <a:rPr lang="en-IN" sz="1200" dirty="0"/>
              <a:t>("/update/:</a:t>
            </a:r>
            <a:r>
              <a:rPr lang="en-IN" sz="1200" dirty="0" err="1"/>
              <a:t>accountno</a:t>
            </a:r>
            <a:r>
              <a:rPr lang="en-IN" sz="1200" dirty="0"/>
              <a:t>", (</a:t>
            </a:r>
            <a:r>
              <a:rPr lang="en-IN" sz="1200" dirty="0" err="1"/>
              <a:t>req</a:t>
            </a:r>
            <a:r>
              <a:rPr lang="en-IN" sz="1200" dirty="0"/>
              <a:t>, res) =&gt; {</a:t>
            </a:r>
          </a:p>
          <a:p>
            <a:r>
              <a:rPr lang="en-IN" sz="1200" dirty="0"/>
              <a:t>  </a:t>
            </a:r>
            <a:r>
              <a:rPr lang="en-IN" sz="1200" dirty="0" err="1"/>
              <a:t>Customer.findOneAndUpdate</a:t>
            </a:r>
            <a:r>
              <a:rPr lang="en-IN" sz="1200" dirty="0"/>
              <a:t>(</a:t>
            </a:r>
          </a:p>
          <a:p>
            <a:r>
              <a:rPr lang="en-IN" sz="1200" dirty="0"/>
              <a:t>    { </a:t>
            </a:r>
            <a:r>
              <a:rPr lang="en-IN" sz="1200" dirty="0" err="1"/>
              <a:t>account_number</a:t>
            </a:r>
            <a:r>
              <a:rPr lang="en-IN" sz="1200" dirty="0"/>
              <a:t>: </a:t>
            </a:r>
            <a:r>
              <a:rPr lang="en-IN" sz="1200" dirty="0" err="1"/>
              <a:t>req.params.accountno</a:t>
            </a:r>
            <a:r>
              <a:rPr lang="en-IN" sz="1200" dirty="0"/>
              <a:t> },</a:t>
            </a:r>
          </a:p>
          <a:p>
            <a:r>
              <a:rPr lang="en-IN" sz="1200" dirty="0"/>
              <a:t>    { $</a:t>
            </a:r>
            <a:r>
              <a:rPr lang="en-IN" sz="1200" dirty="0" err="1"/>
              <a:t>inc</a:t>
            </a:r>
            <a:r>
              <a:rPr lang="en-IN" sz="1200" dirty="0"/>
              <a:t>: { </a:t>
            </a:r>
            <a:r>
              <a:rPr lang="en-IN" sz="1200" dirty="0" err="1"/>
              <a:t>account_balance</a:t>
            </a:r>
            <a:r>
              <a:rPr lang="en-IN" sz="1200" dirty="0"/>
              <a:t>: </a:t>
            </a:r>
            <a:r>
              <a:rPr lang="en-IN" sz="1200" dirty="0" err="1"/>
              <a:t>req.body.account_balance</a:t>
            </a:r>
            <a:r>
              <a:rPr lang="en-IN" sz="1200" dirty="0"/>
              <a:t> } },</a:t>
            </a:r>
          </a:p>
          <a:p>
            <a:r>
              <a:rPr lang="en-IN" sz="1200" dirty="0"/>
              <a:t>    function (err, result) {</a:t>
            </a:r>
          </a:p>
          <a:p>
            <a:r>
              <a:rPr lang="en-IN" sz="1200" dirty="0"/>
              <a:t>      if (err) {</a:t>
            </a:r>
          </a:p>
          <a:p>
            <a:r>
              <a:rPr lang="en-IN" sz="1200" dirty="0"/>
              <a:t>        </a:t>
            </a:r>
            <a:r>
              <a:rPr lang="en-IN" sz="1200" dirty="0" err="1"/>
              <a:t>res.send</a:t>
            </a:r>
            <a:r>
              <a:rPr lang="en-IN" sz="1200" dirty="0"/>
              <a:t>(err);</a:t>
            </a:r>
          </a:p>
          <a:p>
            <a:r>
              <a:rPr lang="en-IN" sz="1200" dirty="0"/>
              <a:t>      } else {</a:t>
            </a:r>
          </a:p>
          <a:p>
            <a:r>
              <a:rPr lang="en-IN" sz="1200" dirty="0"/>
              <a:t>        </a:t>
            </a:r>
            <a:r>
              <a:rPr lang="en-IN" sz="1200" dirty="0" err="1"/>
              <a:t>res.json</a:t>
            </a:r>
            <a:r>
              <a:rPr lang="en-IN" sz="1200" dirty="0"/>
              <a:t>(result);</a:t>
            </a:r>
          </a:p>
          <a:p>
            <a:r>
              <a:rPr lang="en-IN" sz="1200" dirty="0"/>
              <a:t>      }</a:t>
            </a:r>
          </a:p>
          <a:p>
            <a:r>
              <a:rPr lang="en-IN" sz="1200" dirty="0"/>
              <a:t>    }</a:t>
            </a:r>
          </a:p>
          <a:p>
            <a:r>
              <a:rPr lang="en-IN" sz="1200" dirty="0"/>
              <a:t>  );</a:t>
            </a:r>
          </a:p>
          <a:p>
            <a:r>
              <a:rPr lang="en-IN" sz="1200" dirty="0"/>
              <a:t>});</a:t>
            </a:r>
          </a:p>
          <a:p>
            <a:endParaRPr lang="en-IN" sz="1200" dirty="0"/>
          </a:p>
          <a:p>
            <a:r>
              <a:rPr lang="en-IN" sz="1200" dirty="0" err="1"/>
              <a:t>module.exports</a:t>
            </a:r>
            <a:r>
              <a:rPr lang="en-IN" sz="1200" dirty="0"/>
              <a:t> = router;</a:t>
            </a:r>
          </a:p>
        </p:txBody>
      </p:sp>
    </p:spTree>
    <p:extLst>
      <p:ext uri="{BB962C8B-B14F-4D97-AF65-F5344CB8AC3E}">
        <p14:creationId xmlns:p14="http://schemas.microsoft.com/office/powerpoint/2010/main" val="1829963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4279514"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dirty="0"/>
              <a:t> MONEY TRANSFER WEBSITE </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154902"/>
            <a:ext cx="4548587" cy="3177178"/>
          </a:xfrm>
          <a:prstGeom prst="rect">
            <a:avLst/>
          </a:prstGeom>
          <a:noFill/>
          <a:ln>
            <a:noFill/>
          </a:ln>
        </p:spPr>
        <p:txBody>
          <a:bodyPr spcFirstLastPara="1" wrap="square" lIns="91425" tIns="45700" rIns="91425" bIns="45700" anchor="t" anchorCtr="0">
            <a:noAutofit/>
          </a:bodyPr>
          <a:lstStyle/>
          <a:p>
            <a:pPr marL="0" indent="0">
              <a:buNone/>
            </a:pPr>
            <a:r>
              <a:rPr lang="en-US" dirty="0"/>
              <a:t>A money transfer service is  an app, website or service that helps you digitally transfer money from one place to another. Learn the details of how different money transfer services work, how to send money internationally and more.</a:t>
            </a:r>
          </a:p>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394573118"/>
              </p:ext>
            </p:extLst>
          </p:nvPr>
        </p:nvGraphicFramePr>
        <p:xfrm>
          <a:off x="0" y="2232562"/>
          <a:ext cx="4693286" cy="2610744"/>
        </p:xfrm>
        <a:graphic>
          <a:graphicData uri="http://schemas.openxmlformats.org/drawingml/2006/table">
            <a:tbl>
              <a:tblPr>
                <a:tableStyleId>{11988E83-D4C4-4DDE-B1E8-2A12097C507F}</a:tableStyleId>
              </a:tblPr>
              <a:tblGrid>
                <a:gridCol w="1907572">
                  <a:extLst>
                    <a:ext uri="{9D8B030D-6E8A-4147-A177-3AD203B41FA5}">
                      <a16:colId xmlns:a16="http://schemas.microsoft.com/office/drawing/2014/main" xmlns="" val="20000"/>
                    </a:ext>
                  </a:extLst>
                </a:gridCol>
                <a:gridCol w="1892657">
                  <a:extLst>
                    <a:ext uri="{9D8B030D-6E8A-4147-A177-3AD203B41FA5}">
                      <a16:colId xmlns:a16="http://schemas.microsoft.com/office/drawing/2014/main" xmlns="" val="20001"/>
                    </a:ext>
                  </a:extLst>
                </a:gridCol>
                <a:gridCol w="893057">
                  <a:extLst>
                    <a:ext uri="{9D8B030D-6E8A-4147-A177-3AD203B41FA5}">
                      <a16:colId xmlns:a16="http://schemas.microsoft.com/office/drawing/2014/main" xmlns="" val="20002"/>
                    </a:ext>
                  </a:extLst>
                </a:gridCol>
              </a:tblGrid>
              <a:tr h="36765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xmlns="" val="10000"/>
                  </a:ext>
                </a:extLst>
              </a:tr>
              <a:tr h="473702">
                <a:tc>
                  <a:txBody>
                    <a:bodyPr/>
                    <a:lstStyle/>
                    <a:p>
                      <a:pPr marL="0" lvl="0" indent="0" algn="l" rtl="0">
                        <a:spcBef>
                          <a:spcPts val="0"/>
                        </a:spcBef>
                        <a:spcAft>
                          <a:spcPts val="0"/>
                        </a:spcAft>
                        <a:buNone/>
                      </a:pPr>
                      <a:r>
                        <a:rPr lang="en-GB" sz="1800" b="0" i="0" dirty="0">
                          <a:solidFill>
                            <a:srgbClr val="000000"/>
                          </a:solidFill>
                          <a:effectLst/>
                          <a:latin typeface="EB Garamond" pitchFamily="2" charset="0"/>
                        </a:rPr>
                        <a:t>2115a920</a:t>
                      </a:r>
                      <a:endParaRPr dirty="0"/>
                    </a:p>
                  </a:txBody>
                  <a:tcPr marL="91425" marR="91425" marT="91425" marB="91425"/>
                </a:tc>
                <a:tc>
                  <a:txBody>
                    <a:bodyPr/>
                    <a:lstStyle/>
                    <a:p>
                      <a:pPr marL="0" lvl="0" indent="0" algn="l" rtl="0">
                        <a:spcBef>
                          <a:spcPts val="0"/>
                        </a:spcBef>
                        <a:spcAft>
                          <a:spcPts val="0"/>
                        </a:spcAft>
                        <a:buNone/>
                      </a:pPr>
                      <a:r>
                        <a:rPr lang="en-US" dirty="0"/>
                        <a:t>GOKULA KRISHNAN A </a:t>
                      </a:r>
                      <a:endParaRPr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xmlns="" val="10001"/>
                  </a:ext>
                </a:extLst>
              </a:tr>
              <a:tr h="473702">
                <a:tc>
                  <a:txBody>
                    <a:bodyPr/>
                    <a:lstStyle/>
                    <a:p>
                      <a:pPr marL="0" lvl="0" indent="0" algn="l" rtl="0">
                        <a:spcBef>
                          <a:spcPts val="0"/>
                        </a:spcBef>
                        <a:spcAft>
                          <a:spcPts val="0"/>
                        </a:spcAft>
                        <a:buNone/>
                      </a:pPr>
                      <a:r>
                        <a:rPr lang="en-US" dirty="0"/>
                        <a:t>2115a921</a:t>
                      </a:r>
                      <a:endParaRPr dirty="0"/>
                    </a:p>
                  </a:txBody>
                  <a:tcPr marL="91425" marR="91425" marT="91425" marB="91425"/>
                </a:tc>
                <a:tc>
                  <a:txBody>
                    <a:bodyPr/>
                    <a:lstStyle/>
                    <a:p>
                      <a:pPr marL="0" lvl="0" indent="0" algn="l" rtl="0">
                        <a:spcBef>
                          <a:spcPts val="0"/>
                        </a:spcBef>
                        <a:spcAft>
                          <a:spcPts val="0"/>
                        </a:spcAft>
                        <a:buNone/>
                      </a:pPr>
                      <a:r>
                        <a:rPr lang="en-US" dirty="0"/>
                        <a:t>GOKULNATH K</a:t>
                      </a:r>
                      <a:endParaRPr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xmlns="" val="2239475304"/>
                  </a:ext>
                </a:extLst>
              </a:tr>
              <a:tr h="565631">
                <a:tc>
                  <a:txBody>
                    <a:bodyPr/>
                    <a:lstStyle/>
                    <a:p>
                      <a:pPr marL="0" lvl="0" indent="0" algn="l" rtl="0">
                        <a:spcBef>
                          <a:spcPts val="0"/>
                        </a:spcBef>
                        <a:spcAft>
                          <a:spcPts val="0"/>
                        </a:spcAft>
                        <a:buNone/>
                      </a:pPr>
                      <a:r>
                        <a:rPr lang="en-GB" sz="1800" b="0" i="0" dirty="0">
                          <a:solidFill>
                            <a:srgbClr val="000000"/>
                          </a:solidFill>
                          <a:effectLst/>
                          <a:latin typeface="EB Garamond" pitchFamily="2" charset="0"/>
                        </a:rPr>
                        <a:t>2115a941</a:t>
                      </a:r>
                      <a:endParaRPr dirty="0"/>
                    </a:p>
                  </a:txBody>
                  <a:tcPr marL="91425" marR="91425" marT="91425" marB="91425"/>
                </a:tc>
                <a:tc>
                  <a:txBody>
                    <a:bodyPr/>
                    <a:lstStyle/>
                    <a:p>
                      <a:pPr marL="0" lvl="0" indent="0" algn="l" rtl="0">
                        <a:spcBef>
                          <a:spcPts val="0"/>
                        </a:spcBef>
                        <a:spcAft>
                          <a:spcPts val="0"/>
                        </a:spcAft>
                        <a:buNone/>
                      </a:pPr>
                      <a:r>
                        <a:rPr lang="en-US" dirty="0"/>
                        <a:t>RAMVILAS H</a:t>
                      </a:r>
                      <a:endParaRPr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xmlns="" val="10002"/>
                  </a:ext>
                </a:extLst>
              </a:tr>
              <a:tr h="565631">
                <a:tc>
                  <a:txBody>
                    <a:bodyPr/>
                    <a:lstStyle/>
                    <a:p>
                      <a:pPr marL="0" lvl="0" indent="0" algn="l" rtl="0">
                        <a:spcBef>
                          <a:spcPts val="0"/>
                        </a:spcBef>
                        <a:spcAft>
                          <a:spcPts val="0"/>
                        </a:spcAft>
                        <a:buNone/>
                      </a:pPr>
                      <a:r>
                        <a:rPr lang="en-US" dirty="0"/>
                        <a:t>2115a930</a:t>
                      </a:r>
                      <a:endParaRPr dirty="0"/>
                    </a:p>
                  </a:txBody>
                  <a:tcPr marL="91425" marR="91425" marT="91425" marB="91425"/>
                </a:tc>
                <a:tc>
                  <a:txBody>
                    <a:bodyPr/>
                    <a:lstStyle/>
                    <a:p>
                      <a:pPr marL="0" lvl="0" indent="0" algn="l" rtl="0">
                        <a:spcBef>
                          <a:spcPts val="0"/>
                        </a:spcBef>
                        <a:spcAft>
                          <a:spcPts val="0"/>
                        </a:spcAft>
                        <a:buNone/>
                      </a:pPr>
                      <a:r>
                        <a:rPr lang="en-US" altLang="zh-CN" dirty="0"/>
                        <a:t>KARTHIKEYAN B</a:t>
                      </a:r>
                      <a:endParaRPr lang="zh-CN" altLang="en-US"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am\Downloads\log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756" y="880534"/>
            <a:ext cx="7947377" cy="393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742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am\Downloads\ho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44" y="334794"/>
            <a:ext cx="8105423" cy="4473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81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am\Downloads\depos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778"/>
            <a:ext cx="9144000" cy="224648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am\Downloads\transf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72267"/>
            <a:ext cx="9144000" cy="247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331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am\Downloads\unit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306" y="0"/>
            <a:ext cx="53813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245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am\Downloads\withdraw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311"/>
            <a:ext cx="9144000" cy="273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201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am\Downloads\withdrawal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6126"/>
            <a:ext cx="9144000" cy="447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548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am\Downloads\final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735"/>
            <a:ext cx="9144000" cy="447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571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25659" y="1098087"/>
            <a:ext cx="4892682" cy="3147342"/>
          </a:xfrm>
        </p:spPr>
        <p:txBody>
          <a:bodyPr/>
          <a:lstStyle/>
          <a:p>
            <a:r>
              <a:rPr lang="en-IN" sz="1600" b="1" u="sng" dirty="0" smtClean="0">
                <a:solidFill>
                  <a:schemeClr val="accent2">
                    <a:lumMod val="60000"/>
                    <a:lumOff val="40000"/>
                  </a:schemeClr>
                </a:solidFill>
              </a:rPr>
              <a:t>Conclusion:-</a:t>
            </a:r>
          </a:p>
          <a:p>
            <a:r>
              <a:rPr lang="en-IN" sz="1200" dirty="0" smtClean="0"/>
              <a:t>Database </a:t>
            </a:r>
            <a:r>
              <a:rPr lang="en-IN" sz="1200" dirty="0" err="1"/>
              <a:t>modeling</a:t>
            </a:r>
            <a:r>
              <a:rPr lang="en-IN" sz="1200" dirty="0"/>
              <a:t> involves designing a logical structure of a database that is optimized for data storage, retrieval, and maintenance. It requires an understanding of database management systems (DBMS) and various database </a:t>
            </a:r>
            <a:r>
              <a:rPr lang="en-IN" sz="1200" dirty="0" err="1"/>
              <a:t>modeling</a:t>
            </a:r>
            <a:r>
              <a:rPr lang="en-IN" sz="1200" dirty="0"/>
              <a:t> techniques such as Entity-Relationship </a:t>
            </a:r>
            <a:r>
              <a:rPr lang="en-IN" sz="1200" dirty="0" err="1"/>
              <a:t>Modeling</a:t>
            </a:r>
            <a:r>
              <a:rPr lang="en-IN" sz="1200" dirty="0"/>
              <a:t> (ER), Unified </a:t>
            </a:r>
            <a:r>
              <a:rPr lang="en-IN" sz="1200" dirty="0" err="1"/>
              <a:t>Modeling</a:t>
            </a:r>
            <a:r>
              <a:rPr lang="en-IN" sz="1200" dirty="0"/>
              <a:t> Language (UML), and Object-Relational Mapping (ORM</a:t>
            </a:r>
            <a:r>
              <a:rPr lang="en-IN" sz="1200" dirty="0" smtClean="0"/>
              <a:t>).</a:t>
            </a:r>
          </a:p>
          <a:p>
            <a:endParaRPr lang="en-IN" sz="1200" dirty="0" smtClean="0"/>
          </a:p>
          <a:p>
            <a:r>
              <a:rPr lang="en-IN" sz="1200" dirty="0"/>
              <a:t>D</a:t>
            </a:r>
            <a:r>
              <a:rPr lang="en-IN" sz="1200" dirty="0" smtClean="0"/>
              <a:t>atabase </a:t>
            </a:r>
            <a:r>
              <a:rPr lang="en-IN" sz="1200" dirty="0" err="1"/>
              <a:t>modeling</a:t>
            </a:r>
            <a:r>
              <a:rPr lang="en-IN" sz="1200" dirty="0"/>
              <a:t> and creating various APIs are crucial components of web development that enable developers to create robust and scalable web applications. By leveraging the latest techniques and technologies in database </a:t>
            </a:r>
            <a:r>
              <a:rPr lang="en-IN" sz="1200" dirty="0" err="1"/>
              <a:t>modeling</a:t>
            </a:r>
            <a:r>
              <a:rPr lang="en-IN" sz="1200" dirty="0"/>
              <a:t> and API development, developers can create dynamic and responsive web applications that meet the needs of users and businesses.</a:t>
            </a:r>
            <a:endParaRPr lang="en-IN" sz="1200" dirty="0"/>
          </a:p>
        </p:txBody>
      </p:sp>
    </p:spTree>
    <p:extLst>
      <p:ext uri="{BB962C8B-B14F-4D97-AF65-F5344CB8AC3E}">
        <p14:creationId xmlns:p14="http://schemas.microsoft.com/office/powerpoint/2010/main" val="689211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886200" y="1952601"/>
            <a:ext cx="3108960" cy="307736"/>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18C0775-48AF-2003-D903-F57DF82ADFC7}"/>
              </a:ext>
            </a:extLst>
          </p:cNvPr>
          <p:cNvSpPr txBox="1"/>
          <p:nvPr/>
        </p:nvSpPr>
        <p:spPr>
          <a:xfrm>
            <a:off x="662940" y="137161"/>
            <a:ext cx="3714750" cy="584775"/>
          </a:xfrm>
          <a:prstGeom prst="rect">
            <a:avLst/>
          </a:prstGeom>
          <a:noFill/>
        </p:spPr>
        <p:txBody>
          <a:bodyPr wrap="square">
            <a:spAutoFit/>
          </a:bodyPr>
          <a:lstStyle/>
          <a:p>
            <a:pPr marL="0" marR="0" lvl="0" indent="0" algn="l" rtl="0">
              <a:lnSpc>
                <a:spcPct val="100000"/>
              </a:lnSpc>
              <a:spcBef>
                <a:spcPts val="0"/>
              </a:spcBef>
              <a:spcAft>
                <a:spcPts val="0"/>
              </a:spcAft>
              <a:buNone/>
            </a:pPr>
            <a:endParaRPr lang="en-US" sz="1600" dirty="0">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IN" sz="1600" dirty="0">
              <a:latin typeface="EB Garamond"/>
              <a:ea typeface="EB Garamond"/>
              <a:cs typeface="EB Garamond"/>
              <a:sym typeface="EB Garamond"/>
            </a:endParaRPr>
          </a:p>
        </p:txBody>
      </p:sp>
      <p:pic>
        <p:nvPicPr>
          <p:cNvPr id="11268" name="Picture 4" descr="11 Best International Money Transfer Services In 2023 (March 2023)">
            <a:extLst>
              <a:ext uri="{FF2B5EF4-FFF2-40B4-BE49-F238E27FC236}">
                <a16:creationId xmlns:a16="http://schemas.microsoft.com/office/drawing/2014/main" xmlns="" id="{048202F5-20FF-C6DA-F828-384BD8C7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690" y="594360"/>
            <a:ext cx="4537710" cy="42748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m\Download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846114"/>
            <a:ext cx="3971290" cy="3500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803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b="0" u="sng" dirty="0"/>
              <a:t>INTRODUCTION</a:t>
            </a:r>
            <a:endParaRPr lang="en-IN" dirty="0"/>
          </a:p>
        </p:txBody>
      </p:sp>
      <p:sp>
        <p:nvSpPr>
          <p:cNvPr id="3" name="Text Placeholder 2"/>
          <p:cNvSpPr>
            <a:spLocks noGrp="1"/>
          </p:cNvSpPr>
          <p:nvPr>
            <p:ph type="body" idx="2"/>
          </p:nvPr>
        </p:nvSpPr>
        <p:spPr>
          <a:xfrm>
            <a:off x="2481943" y="1931437"/>
            <a:ext cx="4516015" cy="2435290"/>
          </a:xfrm>
        </p:spPr>
        <p:txBody>
          <a:bodyPr>
            <a:normAutofit fontScale="77500" lnSpcReduction="20000"/>
          </a:bodyPr>
          <a:lstStyle/>
          <a:p>
            <a:pPr algn="l"/>
            <a:r>
              <a:rPr lang="en-IN" dirty="0" smtClean="0"/>
              <a:t>       In </a:t>
            </a:r>
            <a:r>
              <a:rPr lang="en-IN" dirty="0"/>
              <a:t>full stack development, back-end development is typically focused on creating the API (Application Programming Interface) that the front-end of the application communicates with to request and receive data. API Development Services, Express.js, Node.js, and </a:t>
            </a:r>
            <a:r>
              <a:rPr lang="en-IN" dirty="0" err="1"/>
              <a:t>MongoDB</a:t>
            </a:r>
            <a:r>
              <a:rPr lang="en-IN" dirty="0"/>
              <a:t> are some of the tools and frameworks commonly used in back-end development. They are useful to create robust, scalable, and secure APIs and provide a way to store, retrieve, and manage data.</a:t>
            </a:r>
          </a:p>
          <a:p>
            <a:pPr algn="l"/>
            <a:r>
              <a:rPr lang="en-IN" i="0" dirty="0" smtClean="0"/>
              <a:t>API </a:t>
            </a:r>
            <a:r>
              <a:rPr lang="en-IN" i="0" dirty="0"/>
              <a:t>Development </a:t>
            </a:r>
            <a:r>
              <a:rPr lang="en-IN" i="0" dirty="0" smtClean="0"/>
              <a:t>services:-</a:t>
            </a:r>
            <a:endParaRPr lang="en-IN" i="0" dirty="0"/>
          </a:p>
          <a:p>
            <a:pPr algn="l"/>
            <a:r>
              <a:rPr lang="en-IN" i="0" dirty="0" smtClean="0"/>
              <a:t> </a:t>
            </a:r>
            <a:r>
              <a:rPr lang="en-IN" sz="1600" i="0" dirty="0"/>
              <a:t>* </a:t>
            </a:r>
            <a:r>
              <a:rPr lang="en-IN" i="0" dirty="0" err="1" smtClean="0"/>
              <a:t>Express.Js</a:t>
            </a:r>
            <a:endParaRPr lang="en-IN" i="0" dirty="0"/>
          </a:p>
          <a:p>
            <a:pPr algn="l"/>
            <a:r>
              <a:rPr lang="en-IN" sz="1600" i="0" dirty="0"/>
              <a:t>* </a:t>
            </a:r>
            <a:r>
              <a:rPr lang="en-IN" i="0" dirty="0" smtClean="0"/>
              <a:t>Node.js</a:t>
            </a:r>
            <a:endParaRPr lang="en-IN" i="0" dirty="0"/>
          </a:p>
          <a:p>
            <a:pPr algn="l"/>
            <a:r>
              <a:rPr lang="en-IN" sz="1600" i="0" dirty="0"/>
              <a:t>* </a:t>
            </a:r>
            <a:r>
              <a:rPr lang="en-IN" i="0" dirty="0" err="1" smtClean="0"/>
              <a:t>mongoDB</a:t>
            </a:r>
            <a:endParaRPr lang="en-IN" i="0" dirty="0"/>
          </a:p>
          <a:p>
            <a:pPr algn="l"/>
            <a:r>
              <a:rPr lang="en-IN" sz="1600" i="0" dirty="0"/>
              <a:t>* </a:t>
            </a:r>
            <a:r>
              <a:rPr lang="en-IN" i="0" dirty="0" smtClean="0"/>
              <a:t>Authentication </a:t>
            </a:r>
            <a:r>
              <a:rPr lang="en-IN" i="0" dirty="0"/>
              <a:t>using JWT, </a:t>
            </a:r>
            <a:r>
              <a:rPr lang="en-IN" i="0" dirty="0" err="1"/>
              <a:t>Passport.Js</a:t>
            </a:r>
            <a:r>
              <a:rPr lang="en-IN" i="0" dirty="0"/>
              <a:t> </a:t>
            </a:r>
            <a:r>
              <a:rPr lang="en-IN" i="0" dirty="0" err="1"/>
              <a:t>etc</a:t>
            </a:r>
            <a:endParaRPr lang="en-IN" i="0" dirty="0"/>
          </a:p>
          <a:p>
            <a:pPr algn="l"/>
            <a:r>
              <a:rPr lang="en-IN" dirty="0"/>
              <a:t/>
            </a:r>
            <a:br>
              <a:rPr lang="en-IN" dirty="0"/>
            </a:br>
            <a:endParaRPr lang="en-IN" dirty="0"/>
          </a:p>
        </p:txBody>
      </p:sp>
    </p:spTree>
    <p:extLst>
      <p:ext uri="{BB962C8B-B14F-4D97-AF65-F5344CB8AC3E}">
        <p14:creationId xmlns:p14="http://schemas.microsoft.com/office/powerpoint/2010/main" val="4008853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2800" dirty="0" smtClean="0">
                <a:solidFill>
                  <a:srgbClr val="FF0000"/>
                </a:solidFill>
              </a:rPr>
              <a:t>Node.js</a:t>
            </a:r>
            <a:endParaRPr lang="en-IN" sz="2800" dirty="0">
              <a:solidFill>
                <a:srgbClr val="FF0000"/>
              </a:solidFill>
            </a:endParaRPr>
          </a:p>
        </p:txBody>
      </p:sp>
      <p:sp>
        <p:nvSpPr>
          <p:cNvPr id="4" name="Text Placeholder 3"/>
          <p:cNvSpPr>
            <a:spLocks noGrp="1"/>
          </p:cNvSpPr>
          <p:nvPr>
            <p:ph type="body" idx="1"/>
          </p:nvPr>
        </p:nvSpPr>
        <p:spPr/>
        <p:txBody>
          <a:bodyPr/>
          <a:lstStyle/>
          <a:p>
            <a:r>
              <a:rPr lang="en-IN" b="1" dirty="0"/>
              <a:t>Node.js</a:t>
            </a:r>
            <a:r>
              <a:rPr lang="en-IN" dirty="0"/>
              <a:t> is a </a:t>
            </a:r>
            <a:r>
              <a:rPr lang="en-IN" dirty="0">
                <a:hlinkClick r:id="rId2" tooltip="Cross-platform"/>
              </a:rPr>
              <a:t>cross-platform</a:t>
            </a:r>
            <a:r>
              <a:rPr lang="en-IN" dirty="0"/>
              <a:t>, </a:t>
            </a:r>
            <a:r>
              <a:rPr lang="en-IN" dirty="0">
                <a:hlinkClick r:id="rId3" tooltip="Open-source software"/>
              </a:rPr>
              <a:t>open-source</a:t>
            </a:r>
            <a:r>
              <a:rPr lang="en-IN" dirty="0"/>
              <a:t> server environment that can run on </a:t>
            </a:r>
            <a:r>
              <a:rPr lang="en-IN" dirty="0">
                <a:hlinkClick r:id="rId4" tooltip="Microsoft Windows"/>
              </a:rPr>
              <a:t>Windows</a:t>
            </a:r>
            <a:r>
              <a:rPr lang="en-IN" dirty="0"/>
              <a:t>, </a:t>
            </a:r>
            <a:r>
              <a:rPr lang="en-IN" dirty="0">
                <a:hlinkClick r:id="rId5" tooltip="Linux"/>
              </a:rPr>
              <a:t>Linux</a:t>
            </a:r>
            <a:r>
              <a:rPr lang="en-IN" dirty="0"/>
              <a:t>, </a:t>
            </a:r>
            <a:r>
              <a:rPr lang="en-IN" dirty="0">
                <a:hlinkClick r:id="rId6" tooltip="Unix"/>
              </a:rPr>
              <a:t>Unix</a:t>
            </a:r>
            <a:r>
              <a:rPr lang="en-IN" dirty="0"/>
              <a:t>, </a:t>
            </a:r>
            <a:r>
              <a:rPr lang="en-IN" dirty="0" err="1">
                <a:hlinkClick r:id="rId7" tooltip="MacOS"/>
              </a:rPr>
              <a:t>macOS</a:t>
            </a:r>
            <a:r>
              <a:rPr lang="en-IN" dirty="0"/>
              <a:t>, and more. Node.js is a </a:t>
            </a:r>
            <a:r>
              <a:rPr lang="en-IN" dirty="0">
                <a:hlinkClick r:id="rId8" tooltip="Frontend and backend"/>
              </a:rPr>
              <a:t>back-end</a:t>
            </a:r>
            <a:r>
              <a:rPr lang="en-IN" dirty="0"/>
              <a:t> </a:t>
            </a:r>
            <a:r>
              <a:rPr lang="en-IN" dirty="0">
                <a:hlinkClick r:id="rId9" tooltip="JavaScript"/>
              </a:rPr>
              <a:t>JavaScript</a:t>
            </a:r>
            <a:r>
              <a:rPr lang="en-IN" dirty="0"/>
              <a:t> </a:t>
            </a:r>
            <a:r>
              <a:rPr lang="en-IN" dirty="0">
                <a:hlinkClick r:id="rId10" tooltip="Runtime system"/>
              </a:rPr>
              <a:t>runtime environment</a:t>
            </a:r>
            <a:r>
              <a:rPr lang="en-IN" dirty="0"/>
              <a:t>, runs on the </a:t>
            </a:r>
            <a:r>
              <a:rPr lang="en-IN" dirty="0">
                <a:hlinkClick r:id="rId11" tooltip="V8 (JavaScript engine)"/>
              </a:rPr>
              <a:t>V8</a:t>
            </a:r>
            <a:r>
              <a:rPr lang="en-IN" dirty="0"/>
              <a:t> </a:t>
            </a:r>
            <a:r>
              <a:rPr lang="en-IN" dirty="0">
                <a:hlinkClick r:id="rId12" tooltip="JavaScript Engine"/>
              </a:rPr>
              <a:t>JavaScript Engine</a:t>
            </a:r>
            <a:r>
              <a:rPr lang="en-IN" dirty="0"/>
              <a:t>, and executes JavaScript code outside a </a:t>
            </a:r>
            <a:r>
              <a:rPr lang="en-IN" dirty="0">
                <a:hlinkClick r:id="rId13" tooltip="Web browser"/>
              </a:rPr>
              <a:t>web browser</a:t>
            </a:r>
            <a:r>
              <a:rPr lang="en-IN" dirty="0"/>
              <a:t>.</a:t>
            </a:r>
          </a:p>
          <a:p>
            <a:r>
              <a:rPr lang="en-IN" dirty="0"/>
              <a:t>Node.js lets developers use JavaScript to write command line tools and for </a:t>
            </a:r>
            <a:r>
              <a:rPr lang="en-IN" dirty="0">
                <a:hlinkClick r:id="rId14" tooltip="Server-side scripting"/>
              </a:rPr>
              <a:t>server-side scripting</a:t>
            </a:r>
            <a:r>
              <a:rPr lang="en-IN" dirty="0"/>
              <a:t>. The ability to run JavaScript code on the server is often used to generate </a:t>
            </a:r>
            <a:r>
              <a:rPr lang="en-IN" dirty="0">
                <a:hlinkClick r:id="rId15" tooltip="Dynamic web page"/>
              </a:rPr>
              <a:t>dynamic web page</a:t>
            </a:r>
            <a:r>
              <a:rPr lang="en-IN" dirty="0"/>
              <a:t> content before the page is sent to the user's web browser.</a:t>
            </a:r>
          </a:p>
          <a:p>
            <a:endParaRPr lang="en-IN" dirty="0"/>
          </a:p>
        </p:txBody>
      </p:sp>
      <p:pic>
        <p:nvPicPr>
          <p:cNvPr id="1027" name="Picture 3"/>
          <p:cNvPicPr>
            <a:picLocks noGrp="1" noChangeAspect="1" noChangeArrowheads="1"/>
          </p:cNvPicPr>
          <p:nvPr>
            <p:ph type="pic" idx="2"/>
          </p:nvPr>
        </p:nvPicPr>
        <p:blipFill>
          <a:blip r:embed="rId16">
            <a:extLst>
              <a:ext uri="{28A0092B-C50C-407E-A947-70E740481C1C}">
                <a14:useLocalDpi xmlns:a14="http://schemas.microsoft.com/office/drawing/2010/main" val="0"/>
              </a:ext>
            </a:extLst>
          </a:blip>
          <a:srcRect l="19578" r="19578"/>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83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p:sp>
      <p:sp>
        <p:nvSpPr>
          <p:cNvPr id="3" name="Title 2"/>
          <p:cNvSpPr>
            <a:spLocks noGrp="1"/>
          </p:cNvSpPr>
          <p:nvPr>
            <p:ph type="title"/>
          </p:nvPr>
        </p:nvSpPr>
        <p:spPr/>
        <p:txBody>
          <a:bodyPr>
            <a:normAutofit fontScale="90000"/>
          </a:bodyPr>
          <a:lstStyle/>
          <a:p>
            <a:r>
              <a:rPr lang="en-IN" sz="2400" dirty="0" err="1" smtClean="0">
                <a:solidFill>
                  <a:srgbClr val="FFC000"/>
                </a:solidFill>
              </a:rPr>
              <a:t>MongoDB</a:t>
            </a:r>
            <a:endParaRPr lang="en-IN" sz="2400" dirty="0">
              <a:solidFill>
                <a:srgbClr val="FFC000"/>
              </a:solidFill>
            </a:endParaRPr>
          </a:p>
        </p:txBody>
      </p:sp>
      <p:sp>
        <p:nvSpPr>
          <p:cNvPr id="4" name="Text Placeholder 3"/>
          <p:cNvSpPr>
            <a:spLocks noGrp="1"/>
          </p:cNvSpPr>
          <p:nvPr>
            <p:ph type="body" idx="1"/>
          </p:nvPr>
        </p:nvSpPr>
        <p:spPr/>
        <p:txBody>
          <a:bodyPr/>
          <a:lstStyle/>
          <a:p>
            <a:r>
              <a:rPr lang="en-IN" b="1" dirty="0" err="1"/>
              <a:t>MongoDB</a:t>
            </a:r>
            <a:r>
              <a:rPr lang="en-IN" dirty="0"/>
              <a:t> is a </a:t>
            </a:r>
            <a:r>
              <a:rPr lang="en-IN" dirty="0">
                <a:hlinkClick r:id="rId2" tooltip="Source-available"/>
              </a:rPr>
              <a:t>source-available</a:t>
            </a:r>
            <a:r>
              <a:rPr lang="en-IN" dirty="0"/>
              <a:t> </a:t>
            </a:r>
            <a:r>
              <a:rPr lang="en-IN" dirty="0">
                <a:hlinkClick r:id="rId3" tooltip="Cross-platform"/>
              </a:rPr>
              <a:t>cross-platform</a:t>
            </a:r>
            <a:r>
              <a:rPr lang="en-IN" dirty="0"/>
              <a:t> </a:t>
            </a:r>
            <a:r>
              <a:rPr lang="en-IN" dirty="0">
                <a:hlinkClick r:id="rId4" tooltip="Document-oriented database"/>
              </a:rPr>
              <a:t>document-oriented database</a:t>
            </a:r>
            <a:r>
              <a:rPr lang="en-IN" dirty="0"/>
              <a:t> program. Classified as a </a:t>
            </a:r>
            <a:r>
              <a:rPr lang="en-IN" dirty="0" smtClean="0">
                <a:hlinkClick r:id="rId5" tooltip="NoSQL"/>
              </a:rPr>
              <a:t>No SQL</a:t>
            </a:r>
            <a:r>
              <a:rPr lang="en-IN" dirty="0"/>
              <a:t> database program, </a:t>
            </a:r>
            <a:r>
              <a:rPr lang="en-IN" dirty="0" err="1"/>
              <a:t>MongoDB</a:t>
            </a:r>
            <a:r>
              <a:rPr lang="en-IN" dirty="0"/>
              <a:t> uses </a:t>
            </a:r>
            <a:r>
              <a:rPr lang="en-IN" dirty="0">
                <a:hlinkClick r:id="rId6" tooltip="JSON"/>
              </a:rPr>
              <a:t>JSON</a:t>
            </a:r>
            <a:r>
              <a:rPr lang="en-IN" dirty="0"/>
              <a:t>-like documents with optional </a:t>
            </a:r>
            <a:r>
              <a:rPr lang="en-IN" dirty="0">
                <a:hlinkClick r:id="rId7" tooltip="Database schema"/>
              </a:rPr>
              <a:t>schemas</a:t>
            </a:r>
            <a:r>
              <a:rPr lang="en-IN" dirty="0"/>
              <a:t>. </a:t>
            </a:r>
            <a:r>
              <a:rPr lang="en-IN" dirty="0" err="1"/>
              <a:t>MongoDB</a:t>
            </a:r>
            <a:r>
              <a:rPr lang="en-IN" dirty="0"/>
              <a:t> is developed by </a:t>
            </a:r>
            <a:r>
              <a:rPr lang="en-IN" dirty="0" err="1">
                <a:hlinkClick r:id="rId8" tooltip="MongoDB Inc."/>
              </a:rPr>
              <a:t>MongoDB</a:t>
            </a:r>
            <a:r>
              <a:rPr lang="en-IN" dirty="0">
                <a:hlinkClick r:id="rId8" tooltip="MongoDB Inc."/>
              </a:rPr>
              <a:t> Inc.</a:t>
            </a:r>
            <a:r>
              <a:rPr lang="en-IN" dirty="0"/>
              <a:t> and licensed under the </a:t>
            </a:r>
            <a:r>
              <a:rPr lang="en-IN" dirty="0">
                <a:hlinkClick r:id="rId9" tooltip="Server Side Public License"/>
              </a:rPr>
              <a:t>Server Side Public License</a:t>
            </a:r>
            <a:r>
              <a:rPr lang="en-IN" dirty="0"/>
              <a:t> (SSPL) which is deemed non-free by several distributions. </a:t>
            </a:r>
            <a:r>
              <a:rPr lang="en-IN" dirty="0" err="1"/>
              <a:t>MongoDB</a:t>
            </a:r>
            <a:r>
              <a:rPr lang="en-IN" dirty="0"/>
              <a:t> is a member of the </a:t>
            </a:r>
            <a:r>
              <a:rPr lang="en-IN" dirty="0">
                <a:hlinkClick r:id="rId10" tooltip="MACH Alliance"/>
              </a:rPr>
              <a:t>MACH Alliance</a:t>
            </a:r>
            <a:r>
              <a:rPr lang="en-IN" dirty="0"/>
              <a:t>.</a:t>
            </a:r>
          </a:p>
        </p:txBody>
      </p:sp>
      <p:pic>
        <p:nvPicPr>
          <p:cNvPr id="1026" name="Picture 2" descr="Getting Started with MongoDB Atlas: Overview and Tutorial - Knowi"/>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0044" y="666044"/>
            <a:ext cx="4413956"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06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19D1105-AE02-ED61-DF64-96099CF9C8C8}"/>
              </a:ext>
            </a:extLst>
          </p:cNvPr>
          <p:cNvSpPr txBox="1"/>
          <p:nvPr/>
        </p:nvSpPr>
        <p:spPr>
          <a:xfrm>
            <a:off x="496711" y="180623"/>
            <a:ext cx="3951111" cy="5509200"/>
          </a:xfrm>
          <a:prstGeom prst="rect">
            <a:avLst/>
          </a:prstGeom>
          <a:noFill/>
        </p:spPr>
        <p:txBody>
          <a:bodyPr wrap="square">
            <a:spAutoFit/>
          </a:bodyPr>
          <a:lstStyle/>
          <a:p>
            <a:r>
              <a:rPr lang="en-US" sz="2000" b="1" u="sng" dirty="0" smtClean="0"/>
              <a:t>SOURCE CODE</a:t>
            </a:r>
          </a:p>
          <a:p>
            <a:endParaRPr lang="en-US" dirty="0" smtClean="0"/>
          </a:p>
          <a:p>
            <a:r>
              <a:rPr lang="en-US" dirty="0" smtClean="0"/>
              <a:t>Db.js</a:t>
            </a:r>
            <a:endParaRPr lang="en-US" dirty="0" smtClean="0"/>
          </a:p>
          <a:p>
            <a:r>
              <a:rPr lang="en-US" sz="1200" dirty="0" err="1" smtClean="0"/>
              <a:t>const</a:t>
            </a:r>
            <a:r>
              <a:rPr lang="en-US" sz="1200" dirty="0" smtClean="0"/>
              <a:t> </a:t>
            </a:r>
            <a:r>
              <a:rPr lang="en-US" sz="1200" dirty="0"/>
              <a:t>mongoose = require("mongoose");</a:t>
            </a:r>
          </a:p>
          <a:p>
            <a:r>
              <a:rPr lang="en-US" sz="1200" dirty="0" err="1"/>
              <a:t>const</a:t>
            </a:r>
            <a:r>
              <a:rPr lang="en-US" sz="1200" dirty="0"/>
              <a:t> </a:t>
            </a:r>
            <a:r>
              <a:rPr lang="en-US" sz="1200" dirty="0" err="1"/>
              <a:t>config</a:t>
            </a:r>
            <a:r>
              <a:rPr lang="en-US" sz="1200" dirty="0"/>
              <a:t> = require("</a:t>
            </a:r>
            <a:r>
              <a:rPr lang="en-US" sz="1200" dirty="0" err="1"/>
              <a:t>config</a:t>
            </a:r>
            <a:r>
              <a:rPr lang="en-US" sz="1200" dirty="0" smtClean="0"/>
              <a:t>");</a:t>
            </a:r>
          </a:p>
          <a:p>
            <a:endParaRPr lang="en-US" sz="1200" dirty="0"/>
          </a:p>
          <a:p>
            <a:r>
              <a:rPr lang="en-US" sz="1200" dirty="0" err="1"/>
              <a:t>const</a:t>
            </a:r>
            <a:r>
              <a:rPr lang="en-US" sz="1200" dirty="0"/>
              <a:t> </a:t>
            </a:r>
            <a:r>
              <a:rPr lang="en-US" sz="1200" dirty="0" err="1"/>
              <a:t>db</a:t>
            </a:r>
            <a:r>
              <a:rPr lang="en-US" sz="1200" dirty="0"/>
              <a:t> = </a:t>
            </a:r>
            <a:r>
              <a:rPr lang="en-US" sz="1200" dirty="0" err="1"/>
              <a:t>config.get</a:t>
            </a:r>
            <a:r>
              <a:rPr lang="en-US" sz="1200" dirty="0"/>
              <a:t>("</a:t>
            </a:r>
            <a:r>
              <a:rPr lang="en-US" sz="1200" dirty="0" err="1"/>
              <a:t>mongoURI</a:t>
            </a:r>
            <a:r>
              <a:rPr lang="en-US" sz="1200" dirty="0"/>
              <a:t>");</a:t>
            </a:r>
          </a:p>
          <a:p>
            <a:endParaRPr lang="en-US" sz="1200" dirty="0"/>
          </a:p>
          <a:p>
            <a:r>
              <a:rPr lang="en-US" sz="1200" dirty="0" err="1"/>
              <a:t>const</a:t>
            </a:r>
            <a:r>
              <a:rPr lang="en-US" sz="1200" dirty="0"/>
              <a:t> </a:t>
            </a:r>
            <a:r>
              <a:rPr lang="en-US" sz="1200" dirty="0" err="1"/>
              <a:t>connectDB</a:t>
            </a:r>
            <a:r>
              <a:rPr lang="en-US" sz="1200" dirty="0"/>
              <a:t> = </a:t>
            </a:r>
            <a:r>
              <a:rPr lang="en-US" sz="1200" dirty="0" err="1"/>
              <a:t>async</a:t>
            </a:r>
            <a:r>
              <a:rPr lang="en-US" sz="1200" dirty="0"/>
              <a:t> () =&gt; {</a:t>
            </a:r>
          </a:p>
          <a:p>
            <a:r>
              <a:rPr lang="en-US" sz="1200" dirty="0"/>
              <a:t>  try {</a:t>
            </a:r>
          </a:p>
          <a:p>
            <a:r>
              <a:rPr lang="en-US" sz="1200" dirty="0"/>
              <a:t>    await </a:t>
            </a:r>
            <a:r>
              <a:rPr lang="en-US" sz="1200" dirty="0" err="1"/>
              <a:t>mongoose.connect</a:t>
            </a:r>
            <a:r>
              <a:rPr lang="en-US" sz="1200" dirty="0"/>
              <a:t>(</a:t>
            </a:r>
            <a:r>
              <a:rPr lang="en-US" sz="1200" dirty="0" err="1"/>
              <a:t>db</a:t>
            </a:r>
            <a:r>
              <a:rPr lang="en-US" sz="1200" dirty="0"/>
              <a:t>, {</a:t>
            </a:r>
          </a:p>
          <a:p>
            <a:r>
              <a:rPr lang="en-US" sz="1200" dirty="0"/>
              <a:t>      </a:t>
            </a:r>
            <a:r>
              <a:rPr lang="en-US" sz="1200" dirty="0" err="1"/>
              <a:t>useNewUrlParser</a:t>
            </a:r>
            <a:r>
              <a:rPr lang="en-US" sz="1200" dirty="0"/>
              <a:t>: true,</a:t>
            </a:r>
          </a:p>
          <a:p>
            <a:r>
              <a:rPr lang="en-US" sz="1200" dirty="0"/>
              <a:t>      </a:t>
            </a:r>
            <a:r>
              <a:rPr lang="en-US" sz="1200" dirty="0" err="1"/>
              <a:t>useUnifiedTopology</a:t>
            </a:r>
            <a:r>
              <a:rPr lang="en-US" sz="1200" dirty="0"/>
              <a:t>: true,</a:t>
            </a:r>
          </a:p>
          <a:p>
            <a:r>
              <a:rPr lang="en-US" sz="1200" dirty="0"/>
              <a:t>    });</a:t>
            </a:r>
          </a:p>
          <a:p>
            <a:endParaRPr lang="en-US" sz="1200" dirty="0"/>
          </a:p>
          <a:p>
            <a:r>
              <a:rPr lang="en-US" sz="1200" dirty="0"/>
              <a:t>    console.log("</a:t>
            </a:r>
            <a:r>
              <a:rPr lang="en-US" sz="1200" dirty="0" err="1"/>
              <a:t>MongoDB</a:t>
            </a:r>
            <a:r>
              <a:rPr lang="en-US" sz="1200" dirty="0"/>
              <a:t> is Connected...");</a:t>
            </a:r>
          </a:p>
          <a:p>
            <a:r>
              <a:rPr lang="en-US" sz="1200" dirty="0"/>
              <a:t>  } catch (err) {</a:t>
            </a:r>
          </a:p>
          <a:p>
            <a:r>
              <a:rPr lang="en-US" sz="1200" dirty="0"/>
              <a:t>    </a:t>
            </a:r>
            <a:r>
              <a:rPr lang="en-US" sz="1200" dirty="0" err="1"/>
              <a:t>console.error</a:t>
            </a:r>
            <a:r>
              <a:rPr lang="en-US" sz="1200" dirty="0"/>
              <a:t>(</a:t>
            </a:r>
            <a:r>
              <a:rPr lang="en-US" sz="1200" dirty="0" err="1"/>
              <a:t>err.message</a:t>
            </a:r>
            <a:r>
              <a:rPr lang="en-US" sz="1200" dirty="0"/>
              <a:t>);</a:t>
            </a:r>
          </a:p>
          <a:p>
            <a:r>
              <a:rPr lang="en-US" sz="1200" dirty="0"/>
              <a:t>    </a:t>
            </a:r>
            <a:r>
              <a:rPr lang="en-US" sz="1200" dirty="0" err="1"/>
              <a:t>process.exit</a:t>
            </a:r>
            <a:r>
              <a:rPr lang="en-US" sz="1200" dirty="0"/>
              <a:t>(1);</a:t>
            </a:r>
          </a:p>
          <a:p>
            <a:r>
              <a:rPr lang="en-US" sz="1200" dirty="0"/>
              <a:t>  }</a:t>
            </a:r>
          </a:p>
          <a:p>
            <a:r>
              <a:rPr lang="en-US" sz="1200" dirty="0"/>
              <a:t>};</a:t>
            </a:r>
          </a:p>
          <a:p>
            <a:endParaRPr lang="en-US" sz="1200" dirty="0"/>
          </a:p>
          <a:p>
            <a:r>
              <a:rPr lang="en-US" sz="1200" dirty="0" err="1"/>
              <a:t>module.exports</a:t>
            </a:r>
            <a:r>
              <a:rPr lang="en-US" sz="1200" dirty="0"/>
              <a:t> = </a:t>
            </a:r>
            <a:r>
              <a:rPr lang="en-US" sz="1200" dirty="0" err="1"/>
              <a:t>connectDB</a:t>
            </a:r>
            <a:r>
              <a:rPr lang="en-US" sz="1200" dirty="0"/>
              <a:t>;</a:t>
            </a:r>
          </a:p>
          <a:p>
            <a:endParaRPr lang="en-US" sz="1200" dirty="0"/>
          </a:p>
          <a:p>
            <a:endParaRPr lang="en-US" sz="1200" dirty="0"/>
          </a:p>
          <a:p>
            <a:endParaRPr lang="en-US" dirty="0"/>
          </a:p>
          <a:p>
            <a:endParaRPr lang="en-US" dirty="0"/>
          </a:p>
        </p:txBody>
      </p:sp>
      <p:sp>
        <p:nvSpPr>
          <p:cNvPr id="2" name="AutoShape 2" descr="MongoDB Atlas Database | Multi-Cloud Database Service | MongoD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889" y="477838"/>
            <a:ext cx="5113867"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47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ice Provider of Foreign Exchange &amp; Money Transfer by HPI Forex Private  Limited, Delhi">
            <a:extLst>
              <a:ext uri="{FF2B5EF4-FFF2-40B4-BE49-F238E27FC236}">
                <a16:creationId xmlns:a16="http://schemas.microsoft.com/office/drawing/2014/main" xmlns="" id="{4D29B240-A109-F1C5-D5F9-EF48A38BC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020" y="876300"/>
            <a:ext cx="3268980" cy="33909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MongoDB Atlas Database | Multi-Cloud Database Service | MongoD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Rectangle 3"/>
          <p:cNvSpPr/>
          <p:nvPr/>
        </p:nvSpPr>
        <p:spPr>
          <a:xfrm>
            <a:off x="460375" y="160338"/>
            <a:ext cx="5414645" cy="5262979"/>
          </a:xfrm>
          <a:prstGeom prst="rect">
            <a:avLst/>
          </a:prstGeom>
        </p:spPr>
        <p:txBody>
          <a:bodyPr wrap="square">
            <a:spAutoFit/>
          </a:bodyPr>
          <a:lstStyle/>
          <a:p>
            <a:endParaRPr lang="en-IN" dirty="0"/>
          </a:p>
          <a:p>
            <a:r>
              <a:rPr lang="en-IN" dirty="0" err="1"/>
              <a:t>default.json</a:t>
            </a:r>
            <a:endParaRPr lang="en-IN" dirty="0"/>
          </a:p>
          <a:p>
            <a:endParaRPr lang="en-IN" dirty="0"/>
          </a:p>
          <a:p>
            <a:r>
              <a:rPr lang="en-IN" dirty="0"/>
              <a:t>{</a:t>
            </a:r>
          </a:p>
          <a:p>
            <a:r>
              <a:rPr lang="en-IN" dirty="0"/>
              <a:t>  "</a:t>
            </a:r>
            <a:r>
              <a:rPr lang="en-IN" dirty="0" err="1"/>
              <a:t>mongoURI</a:t>
            </a:r>
            <a:r>
              <a:rPr lang="en-IN" dirty="0"/>
              <a:t>": "</a:t>
            </a:r>
            <a:r>
              <a:rPr lang="en-IN" dirty="0" err="1"/>
              <a:t>mongodb+srv</a:t>
            </a:r>
            <a:r>
              <a:rPr lang="en-IN" dirty="0"/>
              <a:t>://shrinandhini:Engine@123@wwb-db-zuvjb.mongodb.net/</a:t>
            </a:r>
            <a:r>
              <a:rPr lang="en-IN" dirty="0" err="1"/>
              <a:t>WWB-db?retryWrites</a:t>
            </a:r>
            <a:r>
              <a:rPr lang="en-IN" dirty="0"/>
              <a:t>=</a:t>
            </a:r>
            <a:r>
              <a:rPr lang="en-IN" dirty="0" err="1"/>
              <a:t>true&amp;w</a:t>
            </a:r>
            <a:r>
              <a:rPr lang="en-IN" dirty="0"/>
              <a:t>=majority"</a:t>
            </a:r>
          </a:p>
          <a:p>
            <a:r>
              <a:rPr lang="en-IN" dirty="0" smtClean="0"/>
              <a:t>}</a:t>
            </a:r>
          </a:p>
          <a:p>
            <a:endParaRPr lang="en-US" dirty="0" smtClean="0"/>
          </a:p>
          <a:p>
            <a:endParaRPr lang="en-US" dirty="0"/>
          </a:p>
          <a:p>
            <a:endParaRPr lang="en-US" dirty="0" smtClean="0"/>
          </a:p>
          <a:p>
            <a:endParaRPr lang="en-US" dirty="0"/>
          </a:p>
          <a:p>
            <a:r>
              <a:rPr lang="en-IN" dirty="0"/>
              <a:t>&lt;!DOCTYPE html&gt;</a:t>
            </a:r>
          </a:p>
          <a:p>
            <a:r>
              <a:rPr lang="en-IN" dirty="0"/>
              <a:t>&lt;html </a:t>
            </a:r>
            <a:r>
              <a:rPr lang="en-IN" dirty="0" err="1"/>
              <a:t>lang</a:t>
            </a:r>
            <a:r>
              <a:rPr lang="en-IN" dirty="0"/>
              <a:t>="en"&gt;</a:t>
            </a:r>
          </a:p>
          <a:p>
            <a:r>
              <a:rPr lang="en-IN" dirty="0"/>
              <a:t>  &lt;head&gt;</a:t>
            </a:r>
          </a:p>
          <a:p>
            <a:r>
              <a:rPr lang="en-IN" dirty="0"/>
              <a:t>    &lt;meta charset="utf-8" /&gt;</a:t>
            </a:r>
          </a:p>
          <a:p>
            <a:r>
              <a:rPr lang="en-IN" dirty="0"/>
              <a:t>    &lt;link </a:t>
            </a:r>
            <a:r>
              <a:rPr lang="en-IN" dirty="0" err="1"/>
              <a:t>rel</a:t>
            </a:r>
            <a:r>
              <a:rPr lang="en-IN" dirty="0"/>
              <a:t>="shortcut icon" </a:t>
            </a:r>
            <a:r>
              <a:rPr lang="en-IN" dirty="0" err="1"/>
              <a:t>href</a:t>
            </a:r>
            <a:r>
              <a:rPr lang="en-IN" dirty="0"/>
              <a:t>="%PUBLIC_URL%/favicon.ico" /&gt;</a:t>
            </a:r>
          </a:p>
          <a:p>
            <a:r>
              <a:rPr lang="en-IN" dirty="0"/>
              <a:t>    &lt;meta name="viewport" content="width=device-width, initial-scale=1" /&gt;</a:t>
            </a:r>
          </a:p>
          <a:p>
            <a:r>
              <a:rPr lang="en-IN" dirty="0"/>
              <a:t>    &lt;meta name="theme-</a:t>
            </a:r>
            <a:r>
              <a:rPr lang="en-IN" dirty="0" err="1"/>
              <a:t>color</a:t>
            </a:r>
            <a:r>
              <a:rPr lang="en-IN" dirty="0"/>
              <a:t>" content="#000000" /&gt;</a:t>
            </a:r>
          </a:p>
          <a:p>
            <a:r>
              <a:rPr lang="en-IN" dirty="0"/>
              <a:t>    </a:t>
            </a:r>
          </a:p>
          <a:p>
            <a:r>
              <a:rPr lang="en-IN" dirty="0"/>
              <a:t>    &lt;link </a:t>
            </a:r>
            <a:r>
              <a:rPr lang="en-IN" dirty="0" err="1"/>
              <a:t>rel</a:t>
            </a:r>
            <a:r>
              <a:rPr lang="en-IN" dirty="0"/>
              <a:t>="manifest" </a:t>
            </a:r>
            <a:r>
              <a:rPr lang="en-IN" dirty="0" err="1"/>
              <a:t>href</a:t>
            </a:r>
            <a:r>
              <a:rPr lang="en-IN" dirty="0"/>
              <a:t>="%PUBLIC_URL%/</a:t>
            </a:r>
            <a:r>
              <a:rPr lang="en-IN" dirty="0" err="1"/>
              <a:t>manifest.json</a:t>
            </a:r>
            <a:r>
              <a:rPr lang="en-IN" dirty="0"/>
              <a:t>" /&gt;</a:t>
            </a:r>
          </a:p>
          <a:p>
            <a:r>
              <a:rPr lang="en-IN" dirty="0"/>
              <a:t>        &lt;link</a:t>
            </a:r>
          </a:p>
          <a:p>
            <a:r>
              <a:rPr lang="en-IN" dirty="0"/>
              <a:t>      </a:t>
            </a:r>
            <a:r>
              <a:rPr lang="en-IN" dirty="0" err="1"/>
              <a:t>rel</a:t>
            </a:r>
            <a:r>
              <a:rPr lang="en-IN" dirty="0"/>
              <a:t>="</a:t>
            </a:r>
            <a:r>
              <a:rPr lang="en-IN" dirty="0" err="1"/>
              <a:t>stylesheet</a:t>
            </a:r>
            <a:r>
              <a:rPr lang="en-IN" dirty="0"/>
              <a:t>"</a:t>
            </a:r>
          </a:p>
          <a:p>
            <a:r>
              <a:rPr lang="en-IN" dirty="0"/>
              <a:t>      </a:t>
            </a:r>
          </a:p>
        </p:txBody>
      </p:sp>
    </p:spTree>
    <p:extLst>
      <p:ext uri="{BB962C8B-B14F-4D97-AF65-F5344CB8AC3E}">
        <p14:creationId xmlns:p14="http://schemas.microsoft.com/office/powerpoint/2010/main" val="3705922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400" y="101601"/>
            <a:ext cx="8613422" cy="4185761"/>
          </a:xfrm>
          <a:prstGeom prst="rect">
            <a:avLst/>
          </a:prstGeom>
        </p:spPr>
        <p:txBody>
          <a:bodyPr wrap="square">
            <a:spAutoFit/>
          </a:bodyPr>
          <a:lstStyle/>
          <a:p>
            <a:r>
              <a:rPr lang="en-IN" dirty="0" err="1"/>
              <a:t>href</a:t>
            </a:r>
            <a:r>
              <a:rPr lang="en-IN" dirty="0"/>
              <a:t>="https://maxcdn.bootstrapcdn.com/bootstrap/4.0.0/</a:t>
            </a:r>
            <a:r>
              <a:rPr lang="en-IN" dirty="0" err="1"/>
              <a:t>css</a:t>
            </a:r>
            <a:r>
              <a:rPr lang="en-IN" dirty="0"/>
              <a:t>/bootstrap.min.css"</a:t>
            </a:r>
          </a:p>
          <a:p>
            <a:r>
              <a:rPr lang="en-IN" dirty="0"/>
              <a:t>      integrity="sha384-Gn5384xqQ1aoWXA+058RXPxPg6fy4IWvTNh0E263XmFcJlSAwiGgFAW/dAiS6JXm"</a:t>
            </a:r>
          </a:p>
          <a:p>
            <a:r>
              <a:rPr lang="en-IN" dirty="0"/>
              <a:t>      </a:t>
            </a:r>
            <a:r>
              <a:rPr lang="en-IN" dirty="0" err="1"/>
              <a:t>crossorigin</a:t>
            </a:r>
            <a:r>
              <a:rPr lang="en-IN" dirty="0"/>
              <a:t>="anonymous"</a:t>
            </a:r>
          </a:p>
          <a:p>
            <a:r>
              <a:rPr lang="en-IN" dirty="0"/>
              <a:t>    /&gt;</a:t>
            </a:r>
          </a:p>
          <a:p>
            <a:r>
              <a:rPr lang="en-IN" dirty="0"/>
              <a:t>   </a:t>
            </a:r>
          </a:p>
          <a:p>
            <a:r>
              <a:rPr lang="en-IN" dirty="0"/>
              <a:t>    &lt;link</a:t>
            </a:r>
          </a:p>
          <a:p>
            <a:r>
              <a:rPr lang="en-IN" dirty="0"/>
              <a:t>      </a:t>
            </a:r>
            <a:r>
              <a:rPr lang="en-IN" dirty="0" err="1"/>
              <a:t>rel</a:t>
            </a:r>
            <a:r>
              <a:rPr lang="en-IN" dirty="0"/>
              <a:t>="</a:t>
            </a:r>
            <a:r>
              <a:rPr lang="en-IN" dirty="0" err="1"/>
              <a:t>stylesheet</a:t>
            </a:r>
            <a:r>
              <a:rPr lang="en-IN" dirty="0"/>
              <a:t>"</a:t>
            </a:r>
          </a:p>
          <a:p>
            <a:r>
              <a:rPr lang="en-IN" dirty="0"/>
              <a:t>      </a:t>
            </a:r>
            <a:r>
              <a:rPr lang="en-IN" dirty="0" err="1"/>
              <a:t>href</a:t>
            </a:r>
            <a:r>
              <a:rPr lang="en-IN" dirty="0"/>
              <a:t>="https://fonts.googleapis.com/</a:t>
            </a:r>
            <a:r>
              <a:rPr lang="en-IN" dirty="0" err="1"/>
              <a:t>css?family</a:t>
            </a:r>
            <a:r>
              <a:rPr lang="en-IN" dirty="0"/>
              <a:t>=Roboto:300,400,500,700&amp;display=swap"</a:t>
            </a:r>
          </a:p>
          <a:p>
            <a:r>
              <a:rPr lang="en-IN" dirty="0"/>
              <a:t>    </a:t>
            </a:r>
            <a:r>
              <a:rPr lang="en-IN" dirty="0" smtClean="0"/>
              <a:t>/&gt;</a:t>
            </a:r>
          </a:p>
          <a:p>
            <a:r>
              <a:rPr lang="en-IN" dirty="0"/>
              <a:t>&lt;link</a:t>
            </a:r>
          </a:p>
          <a:p>
            <a:r>
              <a:rPr lang="en-IN" dirty="0"/>
              <a:t>      </a:t>
            </a:r>
            <a:r>
              <a:rPr lang="en-IN" dirty="0" err="1"/>
              <a:t>rel</a:t>
            </a:r>
            <a:r>
              <a:rPr lang="en-IN" dirty="0"/>
              <a:t>="</a:t>
            </a:r>
            <a:r>
              <a:rPr lang="en-IN" dirty="0" err="1"/>
              <a:t>stylesheet</a:t>
            </a:r>
            <a:r>
              <a:rPr lang="en-IN" dirty="0"/>
              <a:t>"</a:t>
            </a:r>
          </a:p>
          <a:p>
            <a:r>
              <a:rPr lang="en-IN" dirty="0"/>
              <a:t>      </a:t>
            </a:r>
            <a:r>
              <a:rPr lang="en-IN" dirty="0" err="1"/>
              <a:t>href</a:t>
            </a:r>
            <a:r>
              <a:rPr lang="en-IN" dirty="0"/>
              <a:t>="https://fonts.googleapis.com/</a:t>
            </a:r>
            <a:r>
              <a:rPr lang="en-IN" dirty="0" err="1"/>
              <a:t>icon?family</a:t>
            </a:r>
            <a:r>
              <a:rPr lang="en-IN" dirty="0"/>
              <a:t>=</a:t>
            </a:r>
            <a:r>
              <a:rPr lang="en-IN" dirty="0" err="1"/>
              <a:t>Material+Icons</a:t>
            </a:r>
            <a:r>
              <a:rPr lang="en-IN" dirty="0"/>
              <a:t>"</a:t>
            </a:r>
          </a:p>
          <a:p>
            <a:r>
              <a:rPr lang="en-IN" dirty="0"/>
              <a:t>    /&gt;</a:t>
            </a:r>
          </a:p>
          <a:p>
            <a:endParaRPr lang="en-IN" dirty="0"/>
          </a:p>
          <a:p>
            <a:r>
              <a:rPr lang="en-IN" dirty="0"/>
              <a:t>    &lt;title&gt;Banking Solution (MERN)&lt;/title&gt;</a:t>
            </a:r>
          </a:p>
          <a:p>
            <a:r>
              <a:rPr lang="en-IN" dirty="0"/>
              <a:t>  &lt;/head&gt;</a:t>
            </a:r>
          </a:p>
          <a:p>
            <a:r>
              <a:rPr lang="en-IN" dirty="0"/>
              <a:t>  &lt;body&gt;</a:t>
            </a:r>
          </a:p>
          <a:p>
            <a:endParaRPr lang="en-IN" dirty="0"/>
          </a:p>
        </p:txBody>
      </p:sp>
    </p:spTree>
    <p:extLst>
      <p:ext uri="{BB962C8B-B14F-4D97-AF65-F5344CB8AC3E}">
        <p14:creationId xmlns:p14="http://schemas.microsoft.com/office/powerpoint/2010/main" val="246793992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1934</Words>
  <Application>Microsoft Office PowerPoint</Application>
  <PresentationFormat>On-screen Show (16:9)</PresentationFormat>
  <Paragraphs>403</Paragraphs>
  <Slides>29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Bodoni MT Black</vt:lpstr>
      <vt:lpstr>Aharoni</vt:lpstr>
      <vt:lpstr>EB Garamond</vt:lpstr>
      <vt:lpstr>Noto Sans Symbols</vt:lpstr>
      <vt:lpstr>Public Sans</vt:lpstr>
      <vt:lpstr>Calibri</vt:lpstr>
      <vt:lpstr>EB Garamond SemiBold</vt:lpstr>
      <vt:lpstr>EB Garamond Medium</vt:lpstr>
      <vt:lpstr>Simple Light</vt:lpstr>
      <vt:lpstr>PowerPoint Presentation</vt:lpstr>
      <vt:lpstr> MONEY TRANSFER WEBSITE </vt:lpstr>
      <vt:lpstr>PowerPoint Presentation</vt:lpstr>
      <vt:lpstr>PowerPoint Presentation</vt:lpstr>
      <vt:lpstr>Node.js</vt:lpstr>
      <vt:lpstr>MongoDB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sam</cp:lastModifiedBy>
  <cp:revision>17</cp:revision>
  <dcterms:created xsi:type="dcterms:W3CDTF">2020-08-13T11:21:46Z</dcterms:created>
  <dcterms:modified xsi:type="dcterms:W3CDTF">2023-04-18T08:24:55Z</dcterms:modified>
</cp:coreProperties>
</file>